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4"/>
  </p:notesMasterIdLst>
  <p:handoutMasterIdLst>
    <p:handoutMasterId r:id="rId25"/>
  </p:handoutMasterIdLst>
  <p:sldIdLst>
    <p:sldId id="2134" r:id="rId5"/>
    <p:sldId id="2461" r:id="rId6"/>
    <p:sldId id="286" r:id="rId7"/>
    <p:sldId id="1450" r:id="rId8"/>
    <p:sldId id="1456" r:id="rId9"/>
    <p:sldId id="1455" r:id="rId10"/>
    <p:sldId id="1463" r:id="rId11"/>
    <p:sldId id="2454" r:id="rId12"/>
    <p:sldId id="2455" r:id="rId13"/>
    <p:sldId id="1464" r:id="rId14"/>
    <p:sldId id="2459" r:id="rId15"/>
    <p:sldId id="2456" r:id="rId16"/>
    <p:sldId id="2460" r:id="rId17"/>
    <p:sldId id="1475" r:id="rId18"/>
    <p:sldId id="1476" r:id="rId19"/>
    <p:sldId id="1477" r:id="rId20"/>
    <p:sldId id="2452" r:id="rId21"/>
    <p:sldId id="2451" r:id="rId22"/>
    <p:sldId id="2416" r:id="rId23"/>
  </p:sldIdLst>
  <p:sldSz cx="12192000" cy="6858000"/>
  <p:notesSz cx="7104063" cy="10234613"/>
  <p:custDataLst>
    <p:tags r:id="rId26"/>
  </p:custDataLst>
  <p:defaultTex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p:defaultTextStyle>
  <p:extLst>
    <p:ext uri="{EFAFB233-063F-42B5-8137-9DF3F51BA10A}">
      <p15:sldGuideLst xmlns:p15="http://schemas.microsoft.com/office/powerpoint/2012/main">
        <p15:guide id="1" orient="horz" pos="3515" userDrawn="1">
          <p15:clr>
            <a:srgbClr val="A4A3A4"/>
          </p15:clr>
        </p15:guide>
        <p15:guide id="2" userDrawn="1">
          <p15:clr>
            <a:srgbClr val="A4A3A4"/>
          </p15:clr>
        </p15:guide>
        <p15:guide id="3" orient="horz" pos="3636" userDrawn="1">
          <p15:clr>
            <a:srgbClr val="A4A3A4"/>
          </p15:clr>
        </p15:guide>
        <p15:guide id="4" pos="549" userDrawn="1">
          <p15:clr>
            <a:srgbClr val="A4A3A4"/>
          </p15:clr>
        </p15:guide>
      </p15:sldGuideLst>
    </p:ext>
    <p:ext uri="{2D200454-40CA-4A62-9FC3-DE9A4176ACB9}">
      <p15:notesGuideLst xmlns:p15="http://schemas.microsoft.com/office/powerpoint/2012/main">
        <p15:guide id="1" orient="horz" pos="3255" userDrawn="1">
          <p15:clr>
            <a:srgbClr val="A4A3A4"/>
          </p15:clr>
        </p15:guide>
        <p15:guide id="2" pos="2269" userDrawn="1">
          <p15:clr>
            <a:srgbClr val="A4A3A4"/>
          </p15:clr>
        </p15:guide>
        <p15:guide id="3" orient="horz" pos="3224" userDrawn="1">
          <p15:clr>
            <a:srgbClr val="A4A3A4"/>
          </p15:clr>
        </p15:guide>
        <p15:guide id="4"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297800-0F22-383B-8ECA-C2C44AF1A2B4}" name="Olga Monroy" initials="OM" userId="S::omonroy@aesa.net::214fb99b-6dd9-46bf-8b1f-b2c64165a7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ga Monroy" initials="O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F1B"/>
    <a:srgbClr val="00B050"/>
    <a:srgbClr val="E7F2FC"/>
    <a:srgbClr val="7FADF1"/>
    <a:srgbClr val="CC6600"/>
    <a:srgbClr val="67A921"/>
    <a:srgbClr val="0E1C6A"/>
    <a:srgbClr val="95C03A"/>
    <a:srgbClr val="C00000"/>
    <a:srgbClr val="EB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0007A-DCD0-473F-9166-8EF609D997BB}" v="5" dt="2025-05-18T15:58:19.06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41" autoAdjust="0"/>
    <p:restoredTop sz="77715" autoAdjust="0"/>
  </p:normalViewPr>
  <p:slideViewPr>
    <p:cSldViewPr>
      <p:cViewPr varScale="1">
        <p:scale>
          <a:sx n="123" d="100"/>
          <a:sy n="123" d="100"/>
        </p:scale>
        <p:origin x="2532" y="114"/>
      </p:cViewPr>
      <p:guideLst>
        <p:guide orient="horz" pos="3515"/>
        <p:guide/>
        <p:guide orient="horz" pos="3636"/>
        <p:guide pos="5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3258" y="78"/>
      </p:cViewPr>
      <p:guideLst>
        <p:guide orient="horz" pos="3255"/>
        <p:guide pos="2269"/>
        <p:guide orient="horz" pos="3224"/>
        <p:guide pos="223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7"/>
          <p:cNvSpPr>
            <a:spLocks noChangeArrowheads="1"/>
          </p:cNvSpPr>
          <p:nvPr/>
        </p:nvSpPr>
        <p:spPr bwMode="auto">
          <a:xfrm>
            <a:off x="487490" y="252065"/>
            <a:ext cx="6462547" cy="351902"/>
          </a:xfrm>
          <a:prstGeom prst="rect">
            <a:avLst/>
          </a:prstGeom>
          <a:noFill/>
          <a:ln w="9525">
            <a:noFill/>
            <a:miter lim="800000"/>
            <a:headEnd/>
            <a:tailEnd/>
          </a:ln>
        </p:spPr>
        <p:txBody>
          <a:bodyPr lIns="93952" tIns="46977" rIns="93952" bIns="46977"/>
          <a:lstStyle/>
          <a:p>
            <a:pPr>
              <a:buClr>
                <a:srgbClr val="CC3300"/>
              </a:buClr>
              <a:buFont typeface="Wingdings" pitchFamily="2" charset="2"/>
              <a:buNone/>
              <a:defRPr/>
            </a:pPr>
            <a:r>
              <a:rPr lang="en-US" sz="1200">
                <a:solidFill>
                  <a:schemeClr val="tx1"/>
                </a:solidFill>
                <a:cs typeface="+mn-cs"/>
              </a:rPr>
              <a:t>Click to edit Master title style</a:t>
            </a:r>
          </a:p>
        </p:txBody>
      </p:sp>
      <p:sp>
        <p:nvSpPr>
          <p:cNvPr id="10243" name="Text Box 1029"/>
          <p:cNvSpPr txBox="1">
            <a:spLocks noChangeArrowheads="1"/>
          </p:cNvSpPr>
          <p:nvPr/>
        </p:nvSpPr>
        <p:spPr bwMode="auto">
          <a:xfrm>
            <a:off x="148470" y="220964"/>
            <a:ext cx="429216" cy="438218"/>
          </a:xfrm>
          <a:prstGeom prst="rect">
            <a:avLst/>
          </a:prstGeom>
          <a:noFill/>
          <a:ln w="12700" cap="rnd">
            <a:noFill/>
            <a:miter lim="800000"/>
            <a:headEnd/>
            <a:tailEnd/>
          </a:ln>
        </p:spPr>
        <p:txBody>
          <a:bodyPr wrap="none" lIns="93952" tIns="46977" rIns="93952" bIns="46977">
            <a:spAutoFit/>
          </a:bodyPr>
          <a:lstStyle/>
          <a:p>
            <a:pPr marL="114924" indent="-114924" algn="ctr">
              <a:lnSpc>
                <a:spcPct val="65000"/>
              </a:lnSpc>
              <a:spcBef>
                <a:spcPct val="50000"/>
              </a:spcBef>
              <a:buClr>
                <a:srgbClr val="DB8819"/>
              </a:buClr>
              <a:defRPr/>
            </a:pPr>
            <a:r>
              <a:rPr lang="en-US" sz="3300">
                <a:solidFill>
                  <a:srgbClr val="7D85AF"/>
                </a:solidFill>
                <a:latin typeface="Arial" pitchFamily="34" charset="0"/>
                <a:cs typeface="+mn-cs"/>
              </a:rPr>
              <a:t>//</a:t>
            </a:r>
          </a:p>
        </p:txBody>
      </p:sp>
      <p:sp>
        <p:nvSpPr>
          <p:cNvPr id="10244" name="Rectangle 1032"/>
          <p:cNvSpPr>
            <a:spLocks noChangeArrowheads="1"/>
          </p:cNvSpPr>
          <p:nvPr/>
        </p:nvSpPr>
        <p:spPr bwMode="auto">
          <a:xfrm>
            <a:off x="6780767" y="7885879"/>
            <a:ext cx="291136" cy="954227"/>
          </a:xfrm>
          <a:prstGeom prst="rect">
            <a:avLst/>
          </a:prstGeom>
          <a:solidFill>
            <a:schemeClr val="bg1"/>
          </a:solidFill>
          <a:ln w="12700" cap="rnd">
            <a:solidFill>
              <a:schemeClr val="bg1"/>
            </a:solidFill>
            <a:miter lim="800000"/>
            <a:headEnd/>
            <a:tailEnd/>
          </a:ln>
        </p:spPr>
        <p:txBody>
          <a:bodyPr wrap="none" lIns="93952" tIns="46977" rIns="93952" bIns="46977" anchor="ctr"/>
          <a:lstStyle/>
          <a:p>
            <a:pPr algn="ctr">
              <a:lnSpc>
                <a:spcPct val="95000"/>
              </a:lnSpc>
              <a:spcBef>
                <a:spcPct val="50000"/>
              </a:spcBef>
              <a:buClr>
                <a:srgbClr val="DB8819"/>
              </a:buClr>
              <a:defRPr/>
            </a:pPr>
            <a:endParaRPr lang="es-ES">
              <a:cs typeface="+mn-cs"/>
            </a:endParaRPr>
          </a:p>
        </p:txBody>
      </p:sp>
      <p:sp>
        <p:nvSpPr>
          <p:cNvPr id="10247" name="Rectangle 1035"/>
          <p:cNvSpPr>
            <a:spLocks noChangeArrowheads="1"/>
          </p:cNvSpPr>
          <p:nvPr/>
        </p:nvSpPr>
        <p:spPr bwMode="auto">
          <a:xfrm flipH="1" flipV="1">
            <a:off x="6857995" y="8877747"/>
            <a:ext cx="332399" cy="252060"/>
          </a:xfrm>
          <a:prstGeom prst="rect">
            <a:avLst/>
          </a:prstGeom>
          <a:noFill/>
          <a:ln w="12700">
            <a:noFill/>
            <a:miter lim="800000"/>
            <a:headEnd/>
            <a:tailEnd/>
          </a:ln>
        </p:spPr>
        <p:txBody>
          <a:bodyPr vert="eaVert" lIns="0" tIns="0" rIns="0" bIns="0">
            <a:spAutoFit/>
          </a:bodyPr>
          <a:lstStyle/>
          <a:p>
            <a:pPr algn="ctr" eaLnBrk="0" hangingPunct="0">
              <a:lnSpc>
                <a:spcPct val="90000"/>
              </a:lnSpc>
              <a:defRPr/>
            </a:pPr>
            <a:fld id="{FD4A9C4D-13CA-4907-9C46-57BA7DF4EB01}" type="slidenum">
              <a:rPr lang="es-ES_tradnl" sz="1200">
                <a:solidFill>
                  <a:schemeClr val="bg1"/>
                </a:solidFill>
                <a:latin typeface="Arial" pitchFamily="34" charset="0"/>
                <a:cs typeface="+mn-cs"/>
              </a:rPr>
              <a:pPr algn="ctr" eaLnBrk="0" hangingPunct="0">
                <a:lnSpc>
                  <a:spcPct val="90000"/>
                </a:lnSpc>
                <a:defRPr/>
              </a:pPr>
              <a:t>‹Nº›</a:t>
            </a:fld>
            <a:endParaRPr lang="es-ES_tradnl" sz="1200">
              <a:solidFill>
                <a:schemeClr val="bg1"/>
              </a:solidFill>
              <a:latin typeface="Arial" pitchFamily="34" charset="0"/>
              <a:cs typeface="+mn-cs"/>
            </a:endParaRPr>
          </a:p>
        </p:txBody>
      </p:sp>
    </p:spTree>
    <p:extLst>
      <p:ext uri="{BB962C8B-B14F-4D97-AF65-F5344CB8AC3E}">
        <p14:creationId xmlns:p14="http://schemas.microsoft.com/office/powerpoint/2010/main" val="59879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7" y="0"/>
            <a:ext cx="3078935" cy="512304"/>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lvl1pPr algn="l" defTabSz="957473">
              <a:lnSpc>
                <a:spcPct val="100000"/>
              </a:lnSpc>
              <a:spcBef>
                <a:spcPct val="0"/>
              </a:spcBef>
              <a:buClrTx/>
              <a:defRPr sz="1200">
                <a:solidFill>
                  <a:schemeClr val="tx1"/>
                </a:solidFill>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4025134" y="0"/>
            <a:ext cx="3078935" cy="512304"/>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lvl1pPr algn="r" defTabSz="957473">
              <a:lnSpc>
                <a:spcPct val="100000"/>
              </a:lnSpc>
              <a:spcBef>
                <a:spcPct val="0"/>
              </a:spcBef>
              <a:buClrTx/>
              <a:defRPr sz="1200">
                <a:solidFill>
                  <a:schemeClr val="tx1"/>
                </a:solidFill>
                <a:latin typeface="Times New Roman" pitchFamily="18" charset="0"/>
                <a:ea typeface="+mn-ea"/>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42875" y="769938"/>
            <a:ext cx="6818313" cy="38354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46194" y="4862794"/>
            <a:ext cx="5211676" cy="4604184"/>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7" y="9722309"/>
            <a:ext cx="3078935" cy="512304"/>
          </a:xfrm>
          <a:prstGeom prst="rect">
            <a:avLst/>
          </a:prstGeom>
          <a:noFill/>
          <a:ln w="9525">
            <a:noFill/>
            <a:miter lim="800000"/>
            <a:headEnd/>
            <a:tailEnd/>
          </a:ln>
          <a:effectLst/>
        </p:spPr>
        <p:txBody>
          <a:bodyPr vert="horz" wrap="square" lIns="95739" tIns="47869" rIns="95739" bIns="47869" numCol="1" anchor="b" anchorCtr="0" compatLnSpc="1">
            <a:prstTxWarp prst="textNoShape">
              <a:avLst/>
            </a:prstTxWarp>
          </a:bodyPr>
          <a:lstStyle>
            <a:lvl1pPr algn="l" defTabSz="957473">
              <a:lnSpc>
                <a:spcPct val="100000"/>
              </a:lnSpc>
              <a:spcBef>
                <a:spcPct val="0"/>
              </a:spcBef>
              <a:buClrTx/>
              <a:defRPr sz="1200">
                <a:solidFill>
                  <a:schemeClr val="tx1"/>
                </a:solidFill>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4025134" y="9722309"/>
            <a:ext cx="3078935" cy="512304"/>
          </a:xfrm>
          <a:prstGeom prst="rect">
            <a:avLst/>
          </a:prstGeom>
          <a:noFill/>
          <a:ln w="9525">
            <a:noFill/>
            <a:miter lim="800000"/>
            <a:headEnd/>
            <a:tailEnd/>
          </a:ln>
          <a:effectLst/>
        </p:spPr>
        <p:txBody>
          <a:bodyPr vert="horz" wrap="square" lIns="95739" tIns="47869" rIns="95739" bIns="47869" numCol="1" anchor="b" anchorCtr="0" compatLnSpc="1">
            <a:prstTxWarp prst="textNoShape">
              <a:avLst/>
            </a:prstTxWarp>
          </a:bodyPr>
          <a:lstStyle>
            <a:lvl1pPr algn="r" defTabSz="957172">
              <a:defRPr sz="1200">
                <a:solidFill>
                  <a:schemeClr val="tx1"/>
                </a:solidFill>
                <a:latin typeface="Times New Roman" pitchFamily="18" charset="0"/>
                <a:cs typeface="+mn-cs"/>
              </a:defRPr>
            </a:lvl1pPr>
          </a:lstStyle>
          <a:p>
            <a:pPr>
              <a:defRPr/>
            </a:pPr>
            <a:fld id="{32753163-2C9F-4FBC-A235-D0F8CDA03B0D}" type="slidenum">
              <a:rPr lang="en-US"/>
              <a:pPr>
                <a:defRPr/>
              </a:pPr>
              <a:t>‹Nº›</a:t>
            </a:fld>
            <a:endParaRPr lang="en-US"/>
          </a:p>
        </p:txBody>
      </p:sp>
    </p:spTree>
    <p:extLst>
      <p:ext uri="{BB962C8B-B14F-4D97-AF65-F5344CB8AC3E}">
        <p14:creationId xmlns:p14="http://schemas.microsoft.com/office/powerpoint/2010/main" val="3226705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a:t>
            </a:fld>
            <a:endParaRPr lang="en-US"/>
          </a:p>
        </p:txBody>
      </p:sp>
    </p:spTree>
    <p:extLst>
      <p:ext uri="{BB962C8B-B14F-4D97-AF65-F5344CB8AC3E}">
        <p14:creationId xmlns:p14="http://schemas.microsoft.com/office/powerpoint/2010/main" val="25650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xfrm>
            <a:off x="782647" y="4862794"/>
            <a:ext cx="5779585" cy="4604184"/>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s-ES" dirty="0">
                <a:latin typeface="+mj-lt"/>
              </a:rPr>
              <a:t>Con datos del último fichero Cuadros. Se incorporan datos de Tratamiento de Residuos (los comentarios son sólo para cogeneración):</a:t>
            </a:r>
          </a:p>
          <a:p>
            <a:pPr marL="561205" indent="-561205" algn="just"/>
            <a:r>
              <a:rPr lang="es-ES" b="1" dirty="0">
                <a:latin typeface="+mj-lt"/>
              </a:rPr>
              <a:t>Fig. 1 	</a:t>
            </a:r>
            <a:r>
              <a:rPr lang="es-ES" dirty="0">
                <a:latin typeface="+mj-lt"/>
              </a:rPr>
              <a:t>La </a:t>
            </a:r>
            <a:r>
              <a:rPr lang="es-ES" b="1" dirty="0">
                <a:highlight>
                  <a:srgbClr val="FFFF00"/>
                </a:highlight>
                <a:latin typeface="+mj-lt"/>
              </a:rPr>
              <a:t>potencia no generando</a:t>
            </a:r>
            <a:r>
              <a:rPr lang="es-ES" b="1" dirty="0">
                <a:latin typeface="+mj-lt"/>
              </a:rPr>
              <a:t> </a:t>
            </a:r>
            <a:r>
              <a:rPr lang="es-ES" b="0" dirty="0">
                <a:latin typeface="+mj-lt"/>
              </a:rPr>
              <a:t>alcanza los </a:t>
            </a:r>
            <a:r>
              <a:rPr lang="es-ES" b="1" dirty="0">
                <a:highlight>
                  <a:srgbClr val="FFFF00"/>
                </a:highlight>
                <a:latin typeface="+mj-lt"/>
              </a:rPr>
              <a:t>2,63 GW, </a:t>
            </a:r>
            <a:r>
              <a:rPr lang="es-ES" b="1" dirty="0">
                <a:latin typeface="+mj-lt"/>
              </a:rPr>
              <a:t>la energía anual no generada los 34 TWh en </a:t>
            </a:r>
            <a:r>
              <a:rPr lang="es-ES" b="1" dirty="0">
                <a:highlight>
                  <a:srgbClr val="FFFF00"/>
                </a:highlight>
                <a:latin typeface="+mj-lt"/>
              </a:rPr>
              <a:t>552 instalaciones.</a:t>
            </a:r>
            <a:endParaRPr lang="es-ES" dirty="0">
              <a:highlight>
                <a:srgbClr val="FFFF00"/>
              </a:highlight>
              <a:latin typeface="+mj-lt"/>
            </a:endParaRPr>
          </a:p>
          <a:p>
            <a:pPr marL="561205" indent="-561205" algn="just"/>
            <a:r>
              <a:rPr lang="es-ES" dirty="0">
                <a:latin typeface="+mj-lt"/>
              </a:rPr>
              <a:t>	La </a:t>
            </a:r>
            <a:r>
              <a:rPr lang="es-ES" b="1" dirty="0">
                <a:latin typeface="+mj-lt"/>
              </a:rPr>
              <a:t>potencia de las plantas en TT </a:t>
            </a:r>
            <a:r>
              <a:rPr lang="es-ES" dirty="0">
                <a:latin typeface="+mj-lt"/>
              </a:rPr>
              <a:t>alcanza los </a:t>
            </a:r>
            <a:r>
              <a:rPr lang="es-ES" b="1" dirty="0">
                <a:latin typeface="+mj-lt"/>
              </a:rPr>
              <a:t>3,14 MW</a:t>
            </a:r>
            <a:r>
              <a:rPr lang="es-ES" dirty="0">
                <a:latin typeface="+mj-lt"/>
              </a:rPr>
              <a:t>, la </a:t>
            </a:r>
            <a:r>
              <a:rPr lang="es-ES" b="1" dirty="0">
                <a:latin typeface="+mj-lt"/>
              </a:rPr>
              <a:t>energía anual los 14,39 TWh y las instalaciones 322.</a:t>
            </a:r>
          </a:p>
          <a:p>
            <a:pPr marL="561205" indent="-561205" algn="just"/>
            <a:r>
              <a:rPr lang="es-ES" b="1" dirty="0">
                <a:latin typeface="+mj-lt"/>
              </a:rPr>
              <a:t>	</a:t>
            </a:r>
            <a:r>
              <a:rPr lang="es-ES" dirty="0">
                <a:latin typeface="+mj-lt"/>
              </a:rPr>
              <a:t>La </a:t>
            </a:r>
            <a:r>
              <a:rPr lang="es-ES" b="1" dirty="0">
                <a:latin typeface="+mj-lt"/>
              </a:rPr>
              <a:t>potencia en AC </a:t>
            </a:r>
            <a:r>
              <a:rPr lang="es-ES" dirty="0">
                <a:latin typeface="+mj-lt"/>
              </a:rPr>
              <a:t>alcanza los </a:t>
            </a:r>
            <a:r>
              <a:rPr lang="es-ES" b="1" dirty="0">
                <a:latin typeface="+mj-lt"/>
              </a:rPr>
              <a:t>175 MW, </a:t>
            </a:r>
            <a:r>
              <a:rPr lang="es-ES" dirty="0">
                <a:latin typeface="+mj-lt"/>
              </a:rPr>
              <a:t>la </a:t>
            </a:r>
            <a:r>
              <a:rPr lang="es-ES" b="1" dirty="0">
                <a:latin typeface="+mj-lt"/>
              </a:rPr>
              <a:t>energía anual </a:t>
            </a:r>
            <a:r>
              <a:rPr lang="es-ES" dirty="0">
                <a:latin typeface="+mj-lt"/>
              </a:rPr>
              <a:t>los </a:t>
            </a:r>
            <a:r>
              <a:rPr lang="es-ES" b="1" dirty="0">
                <a:latin typeface="+mj-lt"/>
              </a:rPr>
              <a:t>3,94 TWh y las instalaciones 76.</a:t>
            </a:r>
            <a:endParaRPr lang="es-ES" dirty="0">
              <a:latin typeface="+mj-lt"/>
            </a:endParaRPr>
          </a:p>
          <a:p>
            <a:pPr marL="561205" indent="-561205" algn="just"/>
            <a:r>
              <a:rPr lang="es-ES" dirty="0">
                <a:latin typeface="+mj-lt"/>
              </a:rPr>
              <a:t>	</a:t>
            </a:r>
          </a:p>
          <a:p>
            <a:pPr marL="561205" indent="-561205" algn="just"/>
            <a:r>
              <a:rPr lang="es-ES" b="1" dirty="0">
                <a:latin typeface="+mj-lt"/>
              </a:rPr>
              <a:t>Fig. 2 	</a:t>
            </a:r>
            <a:r>
              <a:rPr lang="es-ES" dirty="0">
                <a:latin typeface="+mj-lt"/>
              </a:rPr>
              <a:t>La distribución de </a:t>
            </a:r>
            <a:r>
              <a:rPr lang="es-ES" b="1" dirty="0">
                <a:highlight>
                  <a:srgbClr val="FFFF00"/>
                </a:highlight>
                <a:latin typeface="+mj-lt"/>
              </a:rPr>
              <a:t>Potencia / Energía</a:t>
            </a:r>
            <a:r>
              <a:rPr lang="es-ES" b="1" dirty="0">
                <a:latin typeface="+mj-lt"/>
              </a:rPr>
              <a:t> de la base registrada </a:t>
            </a:r>
            <a:r>
              <a:rPr lang="es-ES" dirty="0">
                <a:latin typeface="+mj-lt"/>
              </a:rPr>
              <a:t>es la siguiente: </a:t>
            </a:r>
            <a:r>
              <a:rPr lang="es-ES" b="1" dirty="0">
                <a:highlight>
                  <a:srgbClr val="FFFF00"/>
                </a:highlight>
                <a:latin typeface="+mj-lt"/>
              </a:rPr>
              <a:t>44% no generando, 53% en TT y 3% en A</a:t>
            </a:r>
            <a:r>
              <a:rPr lang="es-ES" b="1" dirty="0">
                <a:latin typeface="+mj-lt"/>
              </a:rPr>
              <a:t>C</a:t>
            </a:r>
            <a:r>
              <a:rPr lang="es-ES" dirty="0">
                <a:latin typeface="+mj-lt"/>
              </a:rPr>
              <a:t>.</a:t>
            </a:r>
          </a:p>
          <a:p>
            <a:pPr marL="561205" indent="-561205" algn="just"/>
            <a:r>
              <a:rPr lang="es-ES" dirty="0">
                <a:latin typeface="+mj-lt"/>
              </a:rPr>
              <a:t>	 La distribución de </a:t>
            </a:r>
            <a:r>
              <a:rPr lang="es-ES" b="1" dirty="0">
                <a:highlight>
                  <a:srgbClr val="FFFF00"/>
                </a:highlight>
                <a:latin typeface="+mj-lt"/>
              </a:rPr>
              <a:t>instalaciones</a:t>
            </a:r>
            <a:r>
              <a:rPr lang="es-ES" b="1" dirty="0">
                <a:latin typeface="+mj-lt"/>
              </a:rPr>
              <a:t> </a:t>
            </a:r>
            <a:r>
              <a:rPr lang="es-ES" dirty="0">
                <a:latin typeface="+mj-lt"/>
              </a:rPr>
              <a:t>de la base registrada es la siguiente: </a:t>
            </a:r>
            <a:r>
              <a:rPr lang="es-ES" b="1" dirty="0">
                <a:highlight>
                  <a:srgbClr val="FFFF00"/>
                </a:highlight>
                <a:latin typeface="+mj-lt"/>
              </a:rPr>
              <a:t>58% no generando, 34% en TT y 8% en AC.</a:t>
            </a:r>
          </a:p>
          <a:p>
            <a:pPr marL="561205" indent="-561205" algn="just"/>
            <a:r>
              <a:rPr lang="es-ES" dirty="0">
                <a:latin typeface="+mj-lt"/>
              </a:rPr>
              <a:t>	En </a:t>
            </a:r>
            <a:r>
              <a:rPr lang="es-ES" b="1" dirty="0">
                <a:highlight>
                  <a:srgbClr val="FFFF00"/>
                </a:highlight>
                <a:latin typeface="+mj-lt"/>
              </a:rPr>
              <a:t>Potencia / Energía </a:t>
            </a:r>
            <a:r>
              <a:rPr lang="es-ES" b="1" dirty="0">
                <a:latin typeface="+mj-lt"/>
              </a:rPr>
              <a:t>la relación </a:t>
            </a:r>
            <a:r>
              <a:rPr lang="es-ES" b="1" dirty="0">
                <a:highlight>
                  <a:srgbClr val="FFFF00"/>
                </a:highlight>
                <a:latin typeface="+mj-lt"/>
              </a:rPr>
              <a:t>AC/TT </a:t>
            </a:r>
            <a:r>
              <a:rPr lang="es-ES" dirty="0">
                <a:latin typeface="+mj-lt"/>
              </a:rPr>
              <a:t>de plantas operando es </a:t>
            </a:r>
            <a:r>
              <a:rPr lang="es-ES" b="1" dirty="0">
                <a:highlight>
                  <a:srgbClr val="FFFF00"/>
                </a:highlight>
                <a:latin typeface="+mj-lt"/>
              </a:rPr>
              <a:t>21%/79%</a:t>
            </a:r>
            <a:r>
              <a:rPr lang="es-ES" dirty="0">
                <a:latin typeface="+mj-lt"/>
              </a:rPr>
              <a:t>. </a:t>
            </a:r>
          </a:p>
          <a:p>
            <a:pPr marL="561205" indent="-561205" algn="just"/>
            <a:r>
              <a:rPr lang="es-ES" dirty="0">
                <a:latin typeface="+mj-lt"/>
              </a:rPr>
              <a:t>	En </a:t>
            </a:r>
            <a:r>
              <a:rPr lang="es-ES" b="1" dirty="0">
                <a:latin typeface="+mj-lt"/>
              </a:rPr>
              <a:t>número de </a:t>
            </a:r>
            <a:r>
              <a:rPr lang="es-ES" b="1" dirty="0">
                <a:highlight>
                  <a:srgbClr val="FFFF00"/>
                </a:highlight>
                <a:latin typeface="+mj-lt"/>
              </a:rPr>
              <a:t>instalaciones</a:t>
            </a:r>
            <a:r>
              <a:rPr lang="es-ES" b="1" dirty="0">
                <a:latin typeface="+mj-lt"/>
              </a:rPr>
              <a:t> la relación </a:t>
            </a:r>
            <a:r>
              <a:rPr lang="es-ES" b="1" dirty="0">
                <a:highlight>
                  <a:srgbClr val="FFFF00"/>
                </a:highlight>
                <a:latin typeface="+mj-lt"/>
              </a:rPr>
              <a:t>AC/TT </a:t>
            </a:r>
            <a:r>
              <a:rPr lang="es-ES" dirty="0">
                <a:latin typeface="+mj-lt"/>
              </a:rPr>
              <a:t>de plantas operando es </a:t>
            </a:r>
            <a:r>
              <a:rPr lang="es-ES" b="1" dirty="0">
                <a:highlight>
                  <a:srgbClr val="FFFF00"/>
                </a:highlight>
                <a:latin typeface="+mj-lt"/>
              </a:rPr>
              <a:t>19%/81%</a:t>
            </a:r>
            <a:r>
              <a:rPr lang="es-ES" dirty="0">
                <a:latin typeface="+mj-lt"/>
              </a:rPr>
              <a:t>.</a:t>
            </a:r>
            <a:endParaRPr lang="en-US" dirty="0"/>
          </a:p>
        </p:txBody>
      </p:sp>
    </p:spTree>
    <p:extLst>
      <p:ext uri="{BB962C8B-B14F-4D97-AF65-F5344CB8AC3E}">
        <p14:creationId xmlns:p14="http://schemas.microsoft.com/office/powerpoint/2010/main" val="311558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11</a:t>
            </a:fld>
            <a:endParaRPr lang="en-US"/>
          </a:p>
        </p:txBody>
      </p:sp>
    </p:spTree>
    <p:extLst>
      <p:ext uri="{BB962C8B-B14F-4D97-AF65-F5344CB8AC3E}">
        <p14:creationId xmlns:p14="http://schemas.microsoft.com/office/powerpoint/2010/main" val="3317838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12</a:t>
            </a:fld>
            <a:endParaRPr lang="en-US"/>
          </a:p>
        </p:txBody>
      </p:sp>
    </p:spTree>
    <p:extLst>
      <p:ext uri="{BB962C8B-B14F-4D97-AF65-F5344CB8AC3E}">
        <p14:creationId xmlns:p14="http://schemas.microsoft.com/office/powerpoint/2010/main" val="260067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13</a:t>
            </a:fld>
            <a:endParaRPr lang="en-US"/>
          </a:p>
        </p:txBody>
      </p:sp>
    </p:spTree>
    <p:extLst>
      <p:ext uri="{BB962C8B-B14F-4D97-AF65-F5344CB8AC3E}">
        <p14:creationId xmlns:p14="http://schemas.microsoft.com/office/powerpoint/2010/main" val="412702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14</a:t>
            </a:fld>
            <a:endParaRPr lang="en-US" dirty="0"/>
          </a:p>
        </p:txBody>
      </p:sp>
      <p:sp>
        <p:nvSpPr>
          <p:cNvPr id="5" name="Marcador de notas 2">
            <a:extLst>
              <a:ext uri="{FF2B5EF4-FFF2-40B4-BE49-F238E27FC236}">
                <a16:creationId xmlns:a16="http://schemas.microsoft.com/office/drawing/2014/main" id="{E275412E-9A6B-2E55-7535-A4414D3A8FF3}"/>
              </a:ext>
            </a:extLst>
          </p:cNvPr>
          <p:cNvSpPr>
            <a:spLocks noGrp="1"/>
          </p:cNvSpPr>
          <p:nvPr>
            <p:ph type="body" idx="1"/>
          </p:nvPr>
        </p:nvSpPr>
        <p:spPr>
          <a:xfrm>
            <a:off x="475056" y="4955723"/>
            <a:ext cx="6264667" cy="4692980"/>
          </a:xfrm>
        </p:spPr>
        <p:txBody>
          <a:bodyPr/>
          <a:lstStyle/>
          <a:p>
            <a:r>
              <a:rPr lang="es-ES" b="1" dirty="0">
                <a:latin typeface="+mj-lt"/>
              </a:rPr>
              <a:t>Figuras de </a:t>
            </a:r>
            <a:r>
              <a:rPr lang="es-ES" b="1" dirty="0" err="1">
                <a:latin typeface="+mj-lt"/>
              </a:rPr>
              <a:t>izda</a:t>
            </a:r>
            <a:r>
              <a:rPr lang="es-ES" b="1" dirty="0">
                <a:latin typeface="+mj-lt"/>
              </a:rPr>
              <a:t> a </a:t>
            </a:r>
            <a:r>
              <a:rPr lang="es-ES" b="1" dirty="0" err="1">
                <a:latin typeface="+mj-lt"/>
              </a:rPr>
              <a:t>dcha</a:t>
            </a:r>
            <a:r>
              <a:rPr lang="es-ES" b="1" dirty="0">
                <a:latin typeface="+mj-lt"/>
              </a:rPr>
              <a:t> y de arriba abajo para mayo 2025:</a:t>
            </a:r>
          </a:p>
          <a:p>
            <a:pPr marL="565770" indent="-565770" algn="just">
              <a:tabLst>
                <a:tab pos="565770" algn="l"/>
              </a:tabLst>
            </a:pPr>
            <a:r>
              <a:rPr lang="es-ES" b="1" dirty="0">
                <a:latin typeface="+mj-lt"/>
              </a:rPr>
              <a:t>Fig. 1 	</a:t>
            </a:r>
            <a:r>
              <a:rPr lang="es-ES" dirty="0">
                <a:latin typeface="+mj-lt"/>
              </a:rPr>
              <a:t>La </a:t>
            </a:r>
            <a:r>
              <a:rPr lang="es-ES" b="1" dirty="0">
                <a:highlight>
                  <a:srgbClr val="FFFF00"/>
                </a:highlight>
                <a:latin typeface="+mj-lt"/>
              </a:rPr>
              <a:t>producción (1,14 TWh)</a:t>
            </a:r>
            <a:r>
              <a:rPr lang="es-ES" b="1" dirty="0">
                <a:latin typeface="+mj-lt"/>
              </a:rPr>
              <a:t> es </a:t>
            </a:r>
            <a:r>
              <a:rPr lang="es-ES" b="1" dirty="0">
                <a:highlight>
                  <a:srgbClr val="FFFF00"/>
                </a:highlight>
                <a:latin typeface="+mj-lt"/>
              </a:rPr>
              <a:t>muy superior</a:t>
            </a:r>
            <a:r>
              <a:rPr lang="es-ES" b="1" dirty="0">
                <a:latin typeface="+mj-lt"/>
              </a:rPr>
              <a:t> al mismo mes de 2024 (0,91 TWh).</a:t>
            </a:r>
            <a:r>
              <a:rPr lang="es-ES" b="0" dirty="0">
                <a:latin typeface="+mj-lt"/>
              </a:rPr>
              <a:t> </a:t>
            </a:r>
            <a:endParaRPr lang="es-ES" b="1" dirty="0">
              <a:latin typeface="+mj-lt"/>
            </a:endParaRPr>
          </a:p>
          <a:p>
            <a:pPr marL="565770" indent="-565770" algn="just">
              <a:tabLst>
                <a:tab pos="565770" algn="l"/>
              </a:tabLst>
            </a:pPr>
            <a:r>
              <a:rPr lang="es-ES" b="1" dirty="0">
                <a:latin typeface="+mj-lt"/>
              </a:rPr>
              <a:t>Fig. 2 	E</a:t>
            </a:r>
            <a:r>
              <a:rPr lang="es-ES" dirty="0">
                <a:highlight>
                  <a:srgbClr val="FFFF00"/>
                </a:highlight>
                <a:latin typeface="+mj-lt"/>
              </a:rPr>
              <a:t>l </a:t>
            </a:r>
            <a:r>
              <a:rPr lang="es-ES" b="1" dirty="0">
                <a:highlight>
                  <a:srgbClr val="FFFF00"/>
                </a:highlight>
                <a:latin typeface="+mj-lt"/>
              </a:rPr>
              <a:t>acumulado anual</a:t>
            </a:r>
            <a:r>
              <a:rPr lang="es-ES" b="1" dirty="0">
                <a:latin typeface="+mj-lt"/>
              </a:rPr>
              <a:t> es </a:t>
            </a:r>
            <a:r>
              <a:rPr lang="es-ES" b="1" dirty="0">
                <a:highlight>
                  <a:srgbClr val="FFFF00"/>
                </a:highlight>
                <a:latin typeface="+mj-lt"/>
              </a:rPr>
              <a:t>ligeramente superior</a:t>
            </a:r>
            <a:r>
              <a:rPr lang="es-ES" b="1" dirty="0">
                <a:latin typeface="+mj-lt"/>
              </a:rPr>
              <a:t> al mismo mes del año anterior.</a:t>
            </a:r>
          </a:p>
          <a:p>
            <a:pPr marL="565770" indent="-565770" algn="just">
              <a:tabLst>
                <a:tab pos="565770" algn="l"/>
              </a:tabLst>
            </a:pPr>
            <a:r>
              <a:rPr lang="es-ES" b="1" dirty="0">
                <a:latin typeface="+mj-lt"/>
              </a:rPr>
              <a:t>Fig. 3 	</a:t>
            </a:r>
            <a:r>
              <a:rPr lang="es-ES" dirty="0">
                <a:latin typeface="+mj-lt"/>
              </a:rPr>
              <a:t>Ditto respecto a fig. 2. </a:t>
            </a:r>
          </a:p>
          <a:p>
            <a:pPr marL="565770" indent="-565770" algn="just">
              <a:tabLst>
                <a:tab pos="565770" algn="l"/>
              </a:tabLst>
            </a:pPr>
            <a:r>
              <a:rPr lang="es-ES" b="1" dirty="0">
                <a:latin typeface="+mj-lt"/>
              </a:rPr>
              <a:t>Fig. 4 	</a:t>
            </a:r>
            <a:r>
              <a:rPr lang="es-ES" dirty="0">
                <a:latin typeface="+mj-lt"/>
              </a:rPr>
              <a:t>La </a:t>
            </a:r>
            <a:r>
              <a:rPr lang="es-ES" b="1" dirty="0">
                <a:highlight>
                  <a:srgbClr val="FFFF00"/>
                </a:highlight>
                <a:latin typeface="+mj-lt"/>
              </a:rPr>
              <a:t>variación mensual</a:t>
            </a:r>
            <a:r>
              <a:rPr lang="es-ES" b="1" dirty="0">
                <a:latin typeface="+mj-lt"/>
              </a:rPr>
              <a:t> es del </a:t>
            </a:r>
            <a:r>
              <a:rPr lang="es-ES" b="1" dirty="0">
                <a:highlight>
                  <a:srgbClr val="FFFF00"/>
                </a:highlight>
                <a:latin typeface="+mj-lt"/>
              </a:rPr>
              <a:t>025,5%</a:t>
            </a:r>
            <a:r>
              <a:rPr lang="es-ES" b="1" dirty="0">
                <a:latin typeface="+mj-lt"/>
              </a:rPr>
              <a:t> con el </a:t>
            </a:r>
            <a:r>
              <a:rPr lang="es-ES" b="1" dirty="0">
                <a:highlight>
                  <a:srgbClr val="FFFF00"/>
                </a:highlight>
                <a:latin typeface="+mj-lt"/>
              </a:rPr>
              <a:t>acumulado anual algo menor</a:t>
            </a:r>
            <a:r>
              <a:rPr lang="es-ES" b="1" dirty="0">
                <a:latin typeface="+mj-lt"/>
              </a:rPr>
              <a:t> (respecto a 2024)</a:t>
            </a:r>
          </a:p>
          <a:p>
            <a:pPr marL="374407" indent="-374407"/>
            <a:endParaRPr lang="es-ES" dirty="0">
              <a:latin typeface="+mj-lt"/>
            </a:endParaRPr>
          </a:p>
        </p:txBody>
      </p:sp>
    </p:spTree>
    <p:extLst>
      <p:ext uri="{BB962C8B-B14F-4D97-AF65-F5344CB8AC3E}">
        <p14:creationId xmlns:p14="http://schemas.microsoft.com/office/powerpoint/2010/main" val="292686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15</a:t>
            </a:fld>
            <a:endParaRPr lang="en-US" dirty="0"/>
          </a:p>
        </p:txBody>
      </p:sp>
      <p:sp>
        <p:nvSpPr>
          <p:cNvPr id="7" name="Marcador de notas 6">
            <a:extLst>
              <a:ext uri="{FF2B5EF4-FFF2-40B4-BE49-F238E27FC236}">
                <a16:creationId xmlns:a16="http://schemas.microsoft.com/office/drawing/2014/main" id="{9B3BEBF8-4640-D63E-BEEB-6E55FF8C10E3}"/>
              </a:ext>
            </a:extLst>
          </p:cNvPr>
          <p:cNvSpPr>
            <a:spLocks noGrp="1"/>
          </p:cNvSpPr>
          <p:nvPr>
            <p:ph type="body" sz="quarter" idx="3"/>
          </p:nvPr>
        </p:nvSpPr>
        <p:spPr>
          <a:xfrm>
            <a:off x="742511" y="4862794"/>
            <a:ext cx="5940129" cy="4604184"/>
          </a:xfrm>
        </p:spPr>
        <p:txBody>
          <a:bodyPr/>
          <a:lstStyle/>
          <a:p>
            <a:r>
              <a:rPr lang="es-ES" b="1" dirty="0">
                <a:latin typeface="+mj-lt"/>
              </a:rPr>
              <a:t>Figuras de </a:t>
            </a:r>
            <a:r>
              <a:rPr lang="es-ES" b="1" dirty="0" err="1">
                <a:latin typeface="+mj-lt"/>
              </a:rPr>
              <a:t>izda</a:t>
            </a:r>
            <a:r>
              <a:rPr lang="es-ES" b="1" dirty="0">
                <a:latin typeface="+mj-lt"/>
              </a:rPr>
              <a:t> a </a:t>
            </a:r>
            <a:r>
              <a:rPr lang="es-ES" b="1" dirty="0" err="1">
                <a:latin typeface="+mj-lt"/>
              </a:rPr>
              <a:t>dcha</a:t>
            </a:r>
            <a:r>
              <a:rPr lang="es-ES" b="1" dirty="0">
                <a:latin typeface="+mj-lt"/>
              </a:rPr>
              <a:t> y de arriba abajo (mayo 2025)</a:t>
            </a:r>
          </a:p>
          <a:p>
            <a:pPr marL="557914" indent="-557914" algn="just"/>
            <a:r>
              <a:rPr lang="es-ES" b="1" dirty="0">
                <a:latin typeface="+mj-lt"/>
              </a:rPr>
              <a:t>Fig. 1 	</a:t>
            </a:r>
            <a:r>
              <a:rPr lang="es-ES" dirty="0">
                <a:latin typeface="+mj-lt"/>
              </a:rPr>
              <a:t>La </a:t>
            </a:r>
            <a:r>
              <a:rPr lang="es-ES" b="1" dirty="0">
                <a:highlight>
                  <a:srgbClr val="FFFF00"/>
                </a:highlight>
                <a:latin typeface="+mj-lt"/>
              </a:rPr>
              <a:t>producción diaria</a:t>
            </a:r>
            <a:r>
              <a:rPr lang="es-ES" b="1" dirty="0">
                <a:latin typeface="+mj-lt"/>
              </a:rPr>
              <a:t> ha alcanzado los </a:t>
            </a:r>
            <a:r>
              <a:rPr lang="es-ES" b="1" dirty="0">
                <a:highlight>
                  <a:srgbClr val="FFFF00"/>
                </a:highlight>
                <a:latin typeface="+mj-lt"/>
              </a:rPr>
              <a:t>37,98 GWh/día</a:t>
            </a:r>
            <a:r>
              <a:rPr lang="es-ES" dirty="0">
                <a:highlight>
                  <a:srgbClr val="FFFF00"/>
                </a:highlight>
                <a:latin typeface="+mj-lt"/>
              </a:rPr>
              <a:t>.</a:t>
            </a:r>
            <a:r>
              <a:rPr lang="es-ES" dirty="0">
                <a:latin typeface="+mj-lt"/>
              </a:rPr>
              <a:t> Ello representa </a:t>
            </a:r>
            <a:r>
              <a:rPr lang="es-ES" dirty="0">
                <a:highlight>
                  <a:srgbClr val="FFFF00"/>
                </a:highlight>
                <a:latin typeface="+mj-lt"/>
              </a:rPr>
              <a:t>+25,5</a:t>
            </a:r>
            <a:r>
              <a:rPr lang="es-ES" dirty="0">
                <a:latin typeface="+mj-lt"/>
              </a:rPr>
              <a:t>% de su equivalente del mismo mes de 2024 (30,26 GWh/día).</a:t>
            </a:r>
          </a:p>
          <a:p>
            <a:pPr marL="557914" marR="0" lvl="0" indent="-557914"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2 </a:t>
            </a:r>
            <a:r>
              <a:rPr lang="es-ES" b="0" dirty="0">
                <a:latin typeface="+mj-lt"/>
              </a:rPr>
              <a:t>	El mes anterior </a:t>
            </a:r>
            <a:r>
              <a:rPr lang="es-ES" dirty="0">
                <a:latin typeface="+mj-lt"/>
              </a:rPr>
              <a:t>cerró con una </a:t>
            </a:r>
            <a:r>
              <a:rPr lang="es-ES" b="1" dirty="0">
                <a:highlight>
                  <a:srgbClr val="FFFF00"/>
                </a:highlight>
                <a:latin typeface="+mj-lt"/>
              </a:rPr>
              <a:t>producción de 1,18 TWh</a:t>
            </a:r>
            <a:r>
              <a:rPr lang="es-ES" dirty="0">
                <a:latin typeface="+mj-lt"/>
              </a:rPr>
              <a:t>, ligeramente superior a los 1,17 TWh del mismo mes de 2024. Se ganaron 0,01 TWh en el mes</a:t>
            </a:r>
            <a:r>
              <a:rPr lang="es-ES" b="0" dirty="0">
                <a:latin typeface="+mj-lt"/>
              </a:rPr>
              <a:t>.</a:t>
            </a:r>
          </a:p>
          <a:p>
            <a:pPr marL="557914" marR="0" lvl="0" indent="-557914"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3 	</a:t>
            </a:r>
            <a:r>
              <a:rPr lang="es-ES" dirty="0">
                <a:latin typeface="+mj-lt"/>
              </a:rPr>
              <a:t>La producción diaria ha sido de 37,98 GWh/día. Los valores diarios son muy superiores a los del mismo mes de 2024, pero inferiores a los de 2023. </a:t>
            </a:r>
          </a:p>
          <a:p>
            <a:pPr marL="557914" indent="-557914" algn="just"/>
            <a:r>
              <a:rPr lang="es-ES" b="1" dirty="0">
                <a:latin typeface="+mj-lt"/>
              </a:rPr>
              <a:t>Fig. 4 	</a:t>
            </a:r>
            <a:r>
              <a:rPr lang="es-ES" dirty="0">
                <a:latin typeface="+mj-lt"/>
              </a:rPr>
              <a:t>El mes cerró con una </a:t>
            </a:r>
            <a:r>
              <a:rPr lang="es-ES" b="1" dirty="0">
                <a:highlight>
                  <a:srgbClr val="FFFF00"/>
                </a:highlight>
                <a:latin typeface="+mj-lt"/>
              </a:rPr>
              <a:t>producción de 1,18 TWh</a:t>
            </a:r>
            <a:r>
              <a:rPr lang="es-ES" dirty="0">
                <a:latin typeface="+mj-lt"/>
              </a:rPr>
              <a:t>, ligeramente superior a los 1,17 TWh del mismo mes de 2024. Se ganan 0,01 TWh en el mes.</a:t>
            </a:r>
          </a:p>
          <a:p>
            <a:endParaRPr lang="es-ES" dirty="0"/>
          </a:p>
          <a:p>
            <a:pPr marL="557914" indent="-557914" algn="just"/>
            <a:r>
              <a:rPr lang="es-ES" dirty="0">
                <a:highlight>
                  <a:srgbClr val="FFFF00"/>
                </a:highlight>
                <a:latin typeface="+mj-lt"/>
              </a:rPr>
              <a:t>Nota.-</a:t>
            </a:r>
          </a:p>
          <a:p>
            <a:pPr algn="just"/>
            <a:r>
              <a:rPr lang="es-ES" dirty="0">
                <a:highlight>
                  <a:srgbClr val="FFFF00"/>
                </a:highlight>
                <a:latin typeface="+mj-lt"/>
              </a:rPr>
              <a:t>Los datos de los primeros 15 días de mayo muestran una ligera bajada respecto al mismo mes de 2024 en energía producida, lo que está incrementando ligeramente el déficit del acumulado anual.</a:t>
            </a:r>
            <a:endParaRPr lang="es-ES" dirty="0">
              <a:latin typeface="+mj-lt"/>
            </a:endParaRPr>
          </a:p>
          <a:p>
            <a:endParaRPr lang="es-ES" dirty="0"/>
          </a:p>
        </p:txBody>
      </p:sp>
    </p:spTree>
    <p:extLst>
      <p:ext uri="{BB962C8B-B14F-4D97-AF65-F5344CB8AC3E}">
        <p14:creationId xmlns:p14="http://schemas.microsoft.com/office/powerpoint/2010/main" val="216272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16</a:t>
            </a:fld>
            <a:endParaRPr lang="en-US" dirty="0"/>
          </a:p>
        </p:txBody>
      </p:sp>
      <p:sp>
        <p:nvSpPr>
          <p:cNvPr id="3" name="Marcador de notas 2">
            <a:extLst>
              <a:ext uri="{FF2B5EF4-FFF2-40B4-BE49-F238E27FC236}">
                <a16:creationId xmlns:a16="http://schemas.microsoft.com/office/drawing/2014/main" id="{DEC85F9A-226D-C9FC-E8E9-20A099567839}"/>
              </a:ext>
            </a:extLst>
          </p:cNvPr>
          <p:cNvSpPr>
            <a:spLocks noGrp="1"/>
          </p:cNvSpPr>
          <p:nvPr>
            <p:ph type="body" idx="1"/>
          </p:nvPr>
        </p:nvSpPr>
        <p:spPr/>
        <p:txBody>
          <a:bodyPr/>
          <a:lstStyle/>
          <a:p>
            <a:r>
              <a:rPr lang="es-ES" b="1" dirty="0">
                <a:latin typeface="+mj-lt"/>
              </a:rPr>
              <a:t>Figuras de </a:t>
            </a:r>
            <a:r>
              <a:rPr lang="es-ES" b="1" dirty="0" err="1">
                <a:latin typeface="+mj-lt"/>
              </a:rPr>
              <a:t>izda</a:t>
            </a:r>
            <a:r>
              <a:rPr lang="es-ES" b="1" dirty="0">
                <a:latin typeface="+mj-lt"/>
              </a:rPr>
              <a:t> a </a:t>
            </a:r>
            <a:r>
              <a:rPr lang="es-ES" b="1" dirty="0" err="1">
                <a:latin typeface="+mj-lt"/>
              </a:rPr>
              <a:t>dcha</a:t>
            </a:r>
            <a:r>
              <a:rPr lang="es-ES" b="1" dirty="0">
                <a:latin typeface="+mj-lt"/>
              </a:rPr>
              <a:t> y de arriba abajo (mayo 2025)</a:t>
            </a:r>
          </a:p>
          <a:p>
            <a:pPr marL="557914" indent="-557914" algn="just"/>
            <a:r>
              <a:rPr lang="es-ES" b="1" dirty="0">
                <a:latin typeface="+mj-lt"/>
              </a:rPr>
              <a:t>Fig. 1 	</a:t>
            </a:r>
            <a:r>
              <a:rPr lang="es-ES" b="1" dirty="0">
                <a:highlight>
                  <a:srgbClr val="FFFF00"/>
                </a:highlight>
                <a:latin typeface="+mj-lt"/>
              </a:rPr>
              <a:t>Producción diaria superior</a:t>
            </a:r>
            <a:r>
              <a:rPr lang="es-ES" dirty="0">
                <a:latin typeface="+mj-lt"/>
              </a:rPr>
              <a:t> al mismo mes de 2024.</a:t>
            </a:r>
            <a:endParaRPr lang="es-ES" dirty="0">
              <a:solidFill>
                <a:srgbClr val="FF0000"/>
              </a:solidFill>
              <a:latin typeface="+mj-lt"/>
            </a:endParaRPr>
          </a:p>
          <a:p>
            <a:pPr marL="557914" indent="-557914" algn="just"/>
            <a:r>
              <a:rPr lang="es-ES" b="1" dirty="0">
                <a:latin typeface="+mj-lt"/>
              </a:rPr>
              <a:t>Fig. 2 	</a:t>
            </a:r>
            <a:r>
              <a:rPr lang="es-ES" dirty="0">
                <a:latin typeface="+mj-lt"/>
              </a:rPr>
              <a:t>Ditto del comentario anterior.</a:t>
            </a:r>
          </a:p>
          <a:p>
            <a:pPr marL="557914" indent="-557914" algn="just"/>
            <a:r>
              <a:rPr lang="es-ES" b="1" dirty="0">
                <a:latin typeface="+mj-lt"/>
              </a:rPr>
              <a:t>Fig. 3 	</a:t>
            </a:r>
            <a:r>
              <a:rPr lang="es-ES" dirty="0">
                <a:latin typeface="+mj-lt"/>
              </a:rPr>
              <a:t>La </a:t>
            </a:r>
            <a:r>
              <a:rPr lang="es-ES" dirty="0">
                <a:highlight>
                  <a:srgbClr val="FFFF00"/>
                </a:highlight>
                <a:latin typeface="+mj-lt"/>
              </a:rPr>
              <a:t>variación anual </a:t>
            </a:r>
            <a:r>
              <a:rPr lang="es-ES" dirty="0">
                <a:latin typeface="+mj-lt"/>
              </a:rPr>
              <a:t>muestra un </a:t>
            </a:r>
            <a:r>
              <a:rPr lang="es-ES" b="1" dirty="0">
                <a:highlight>
                  <a:srgbClr val="FFFF00"/>
                </a:highlight>
                <a:latin typeface="+mj-lt"/>
              </a:rPr>
              <a:t>comportamiento igual</a:t>
            </a:r>
            <a:r>
              <a:rPr lang="es-ES" b="1" dirty="0">
                <a:latin typeface="+mj-lt"/>
              </a:rPr>
              <a:t> que en 2024, </a:t>
            </a:r>
            <a:r>
              <a:rPr lang="es-ES" b="1" dirty="0">
                <a:highlight>
                  <a:srgbClr val="FFFF00"/>
                </a:highlight>
                <a:latin typeface="+mj-lt"/>
              </a:rPr>
              <a:t>anulando la diferencia</a:t>
            </a:r>
            <a:r>
              <a:rPr lang="es-ES" dirty="0">
                <a:latin typeface="+mj-lt"/>
              </a:rPr>
              <a:t>.</a:t>
            </a:r>
          </a:p>
          <a:p>
            <a:pPr marL="557914" indent="-557914" algn="just"/>
            <a:r>
              <a:rPr lang="es-ES" b="1" dirty="0">
                <a:latin typeface="+mj-lt"/>
              </a:rPr>
              <a:t>Fig. 4 </a:t>
            </a:r>
            <a:r>
              <a:rPr lang="es-ES" b="0" dirty="0">
                <a:latin typeface="+mj-lt"/>
              </a:rPr>
              <a:t>	La gráfica del acumulado anual </a:t>
            </a:r>
            <a:r>
              <a:rPr lang="es-ES" dirty="0">
                <a:highlight>
                  <a:srgbClr val="FFFF00"/>
                </a:highlight>
                <a:latin typeface="+mj-lt"/>
              </a:rPr>
              <a:t>muestra un promedio de </a:t>
            </a:r>
            <a:r>
              <a:rPr lang="es-ES" b="1" dirty="0">
                <a:highlight>
                  <a:srgbClr val="FFFF00"/>
                </a:highlight>
                <a:latin typeface="+mj-lt"/>
              </a:rPr>
              <a:t>37,98 GWh/día </a:t>
            </a:r>
            <a:r>
              <a:rPr lang="es-ES" b="0" dirty="0">
                <a:highlight>
                  <a:srgbClr val="FFFF00"/>
                </a:highlight>
                <a:latin typeface="+mj-lt"/>
              </a:rPr>
              <a:t>inferior </a:t>
            </a:r>
            <a:r>
              <a:rPr lang="es-ES" dirty="0">
                <a:highlight>
                  <a:srgbClr val="FFFF00"/>
                </a:highlight>
                <a:latin typeface="+mj-lt"/>
              </a:rPr>
              <a:t>al de 2024 (44,5 GWh/día).</a:t>
            </a:r>
            <a:r>
              <a:rPr lang="es-ES" dirty="0">
                <a:latin typeface="+mj-lt"/>
              </a:rPr>
              <a:t> </a:t>
            </a:r>
          </a:p>
          <a:p>
            <a:endParaRPr lang="es-ES" dirty="0"/>
          </a:p>
          <a:p>
            <a:pPr marL="557914" indent="-557914" algn="just"/>
            <a:r>
              <a:rPr lang="es-ES" dirty="0">
                <a:highlight>
                  <a:srgbClr val="FFFF00"/>
                </a:highlight>
                <a:latin typeface="+mj-lt"/>
              </a:rPr>
              <a:t>Nota.-</a:t>
            </a:r>
          </a:p>
          <a:p>
            <a:pPr algn="just"/>
            <a:r>
              <a:rPr lang="es-ES" dirty="0">
                <a:highlight>
                  <a:srgbClr val="FFFF00"/>
                </a:highlight>
                <a:latin typeface="+mj-lt"/>
              </a:rPr>
              <a:t>Los datos de los primeros 15 días de mayo muestran una ligera bajada respecto al mismo mes de 2024 en energía producida, lo que está incrementando ligeramente el déficit del acumulado anual.</a:t>
            </a:r>
            <a:endParaRPr lang="es-ES" dirty="0">
              <a:latin typeface="+mj-lt"/>
            </a:endParaRPr>
          </a:p>
        </p:txBody>
      </p:sp>
    </p:spTree>
    <p:extLst>
      <p:ext uri="{BB962C8B-B14F-4D97-AF65-F5344CB8AC3E}">
        <p14:creationId xmlns:p14="http://schemas.microsoft.com/office/powerpoint/2010/main" val="368735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429401" y="4909456"/>
            <a:ext cx="6341489" cy="5048132"/>
          </a:xfrm>
        </p:spPr>
        <p:txBody>
          <a:bodyPr/>
          <a:lstStyle/>
          <a:p>
            <a:r>
              <a:rPr lang="es-ES" b="1" dirty="0">
                <a:latin typeface="+mj-lt"/>
              </a:rPr>
              <a:t>Figuras de </a:t>
            </a:r>
            <a:r>
              <a:rPr lang="es-ES" b="1" dirty="0" err="1">
                <a:latin typeface="+mj-lt"/>
              </a:rPr>
              <a:t>izda</a:t>
            </a:r>
            <a:r>
              <a:rPr lang="es-ES" b="1" dirty="0">
                <a:latin typeface="+mj-lt"/>
              </a:rPr>
              <a:t> a </a:t>
            </a:r>
            <a:r>
              <a:rPr lang="es-ES" b="1" dirty="0" err="1">
                <a:latin typeface="+mj-lt"/>
              </a:rPr>
              <a:t>dcha</a:t>
            </a:r>
            <a:r>
              <a:rPr lang="es-ES" b="1" dirty="0">
                <a:latin typeface="+mj-lt"/>
              </a:rPr>
              <a:t> y de arriba abajo (mayo 2025)</a:t>
            </a:r>
          </a:p>
          <a:p>
            <a:pPr marL="464105" marR="0" lvl="0" indent="-464105"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1 	</a:t>
            </a:r>
            <a:r>
              <a:rPr lang="es-ES" b="0" dirty="0">
                <a:latin typeface="+mj-lt"/>
              </a:rPr>
              <a:t>La </a:t>
            </a:r>
            <a:r>
              <a:rPr lang="es-ES" b="1" dirty="0">
                <a:highlight>
                  <a:srgbClr val="FFFF00"/>
                </a:highlight>
                <a:latin typeface="+mj-lt"/>
              </a:rPr>
              <a:t>potencia diaria promedio quincenal superior a </a:t>
            </a:r>
            <a:r>
              <a:rPr lang="es-ES" b="1" noProof="0" dirty="0">
                <a:highlight>
                  <a:srgbClr val="FFFF00"/>
                </a:highlight>
                <a:latin typeface="+mj-lt"/>
              </a:rPr>
              <a:t>2024</a:t>
            </a:r>
            <a:r>
              <a:rPr lang="es-ES" b="1" noProof="0" dirty="0">
                <a:latin typeface="+mj-lt"/>
              </a:rPr>
              <a:t>, pero inferior a 2023</a:t>
            </a:r>
            <a:r>
              <a:rPr lang="es-ES" dirty="0">
                <a:latin typeface="+mj-lt"/>
              </a:rPr>
              <a:t>.</a:t>
            </a:r>
          </a:p>
          <a:p>
            <a:pPr marL="464105" marR="0" lvl="0" indent="-464105"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2 	La </a:t>
            </a:r>
            <a:r>
              <a:rPr lang="es-ES" b="1" dirty="0">
                <a:highlight>
                  <a:srgbClr val="FFFF00"/>
                </a:highlight>
                <a:latin typeface="+mj-lt"/>
              </a:rPr>
              <a:t>energía diaria promedio superior a 2024</a:t>
            </a:r>
            <a:r>
              <a:rPr lang="es-ES" b="1" dirty="0">
                <a:latin typeface="+mj-lt"/>
              </a:rPr>
              <a:t> pero inferior a 2023.</a:t>
            </a:r>
            <a:endParaRPr lang="es-ES" dirty="0">
              <a:latin typeface="+mj-lt"/>
            </a:endParaRPr>
          </a:p>
          <a:p>
            <a:pPr marL="464105" indent="-464105" algn="just"/>
            <a:r>
              <a:rPr lang="es-ES" b="1" dirty="0">
                <a:latin typeface="+mj-lt"/>
              </a:rPr>
              <a:t>Fig. 3 	</a:t>
            </a:r>
            <a:r>
              <a:rPr lang="es-ES" b="0" dirty="0">
                <a:latin typeface="+mj-lt"/>
              </a:rPr>
              <a:t>La </a:t>
            </a:r>
            <a:r>
              <a:rPr lang="es-ES" b="1" dirty="0">
                <a:highlight>
                  <a:srgbClr val="FFFF00"/>
                </a:highlight>
                <a:latin typeface="+mj-lt"/>
              </a:rPr>
              <a:t>potencia diaria</a:t>
            </a:r>
            <a:r>
              <a:rPr lang="es-ES" b="1" dirty="0">
                <a:latin typeface="+mj-lt"/>
              </a:rPr>
              <a:t> valores </a:t>
            </a:r>
            <a:r>
              <a:rPr lang="es-ES" b="1" dirty="0">
                <a:highlight>
                  <a:srgbClr val="FFFF00"/>
                </a:highlight>
                <a:latin typeface="+mj-lt"/>
              </a:rPr>
              <a:t>superiores a los de 2024</a:t>
            </a:r>
            <a:r>
              <a:rPr lang="es-ES" b="1" dirty="0">
                <a:latin typeface="+mj-lt"/>
              </a:rPr>
              <a:t>, e inferiores a años anteriores</a:t>
            </a:r>
            <a:r>
              <a:rPr lang="es-ES" dirty="0">
                <a:latin typeface="+mj-lt"/>
              </a:rPr>
              <a:t>.</a:t>
            </a:r>
          </a:p>
          <a:p>
            <a:pPr marL="464105" indent="-464105" algn="just"/>
            <a:r>
              <a:rPr lang="es-ES" b="1" dirty="0">
                <a:latin typeface="+mj-lt"/>
              </a:rPr>
              <a:t>Fig. 4 	</a:t>
            </a:r>
            <a:r>
              <a:rPr lang="es-ES" dirty="0">
                <a:latin typeface="+mj-lt"/>
              </a:rPr>
              <a:t>La </a:t>
            </a:r>
            <a:r>
              <a:rPr lang="es-ES" b="1" dirty="0">
                <a:highlight>
                  <a:srgbClr val="FFFF00"/>
                </a:highlight>
                <a:latin typeface="+mj-lt"/>
              </a:rPr>
              <a:t>energía diaria promedio quincenal</a:t>
            </a:r>
            <a:r>
              <a:rPr lang="es-ES" b="1" dirty="0">
                <a:latin typeface="+mj-lt"/>
              </a:rPr>
              <a:t> cierra en 549</a:t>
            </a:r>
            <a:r>
              <a:rPr lang="es-ES" b="1" dirty="0">
                <a:highlight>
                  <a:srgbClr val="FFFF00"/>
                </a:highlight>
                <a:latin typeface="+mj-lt"/>
              </a:rPr>
              <a:t> GWh/día</a:t>
            </a:r>
            <a:r>
              <a:rPr lang="es-ES" b="1" dirty="0">
                <a:latin typeface="+mj-lt"/>
              </a:rPr>
              <a:t>, </a:t>
            </a:r>
            <a:r>
              <a:rPr lang="es-ES" b="1" dirty="0">
                <a:highlight>
                  <a:srgbClr val="FFFF00"/>
                </a:highlight>
                <a:latin typeface="+mj-lt"/>
              </a:rPr>
              <a:t>superior a 2024</a:t>
            </a:r>
            <a:r>
              <a:rPr lang="es-ES" b="1" dirty="0">
                <a:latin typeface="+mj-lt"/>
              </a:rPr>
              <a:t>, pero inferior a años anteriores.</a:t>
            </a:r>
            <a:r>
              <a:rPr lang="es-ES" dirty="0">
                <a:latin typeface="+mj-lt"/>
              </a:rPr>
              <a:t> </a:t>
            </a:r>
            <a:endParaRPr lang="es-ES" dirty="0">
              <a:solidFill>
                <a:srgbClr val="FF0000"/>
              </a:solidFill>
              <a:latin typeface="+mj-lt"/>
            </a:endParaRPr>
          </a:p>
          <a:p>
            <a:pPr marL="464105" indent="-464105" algn="just"/>
            <a:endParaRPr lang="es-ES" dirty="0">
              <a:latin typeface="+mj-lt"/>
            </a:endParaRPr>
          </a:p>
          <a:p>
            <a:pPr marL="557914" indent="-557914" algn="just"/>
            <a:r>
              <a:rPr lang="es-ES" dirty="0">
                <a:highlight>
                  <a:srgbClr val="FFFF00"/>
                </a:highlight>
                <a:latin typeface="+mj-lt"/>
              </a:rPr>
              <a:t>Nota.-</a:t>
            </a:r>
          </a:p>
          <a:p>
            <a:pPr algn="just"/>
            <a:r>
              <a:rPr lang="es-ES" dirty="0">
                <a:highlight>
                  <a:srgbClr val="FFFF00"/>
                </a:highlight>
                <a:latin typeface="+mj-lt"/>
              </a:rPr>
              <a:t>Los datos de los primeros 15 días de mayo muestran una ligera bajada respecto al mismo mes de 2024 en energía producida, lo que está incrementando ligeramente el déficit del acumulado anual.</a:t>
            </a:r>
            <a:endParaRPr lang="es-ES" dirty="0">
              <a:latin typeface="+mj-lt"/>
            </a:endParaRPr>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17</a:t>
            </a:fld>
            <a:endParaRPr lang="en-US"/>
          </a:p>
        </p:txBody>
      </p:sp>
    </p:spTree>
    <p:extLst>
      <p:ext uri="{BB962C8B-B14F-4D97-AF65-F5344CB8AC3E}">
        <p14:creationId xmlns:p14="http://schemas.microsoft.com/office/powerpoint/2010/main" val="16012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18</a:t>
            </a:fld>
            <a:endParaRPr lang="en-US"/>
          </a:p>
        </p:txBody>
      </p:sp>
    </p:spTree>
    <p:extLst>
      <p:ext uri="{BB962C8B-B14F-4D97-AF65-F5344CB8AC3E}">
        <p14:creationId xmlns:p14="http://schemas.microsoft.com/office/powerpoint/2010/main" val="207362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19</a:t>
            </a:fld>
            <a:endParaRPr lang="en-US"/>
          </a:p>
        </p:txBody>
      </p:sp>
    </p:spTree>
    <p:extLst>
      <p:ext uri="{BB962C8B-B14F-4D97-AF65-F5344CB8AC3E}">
        <p14:creationId xmlns:p14="http://schemas.microsoft.com/office/powerpoint/2010/main" val="405244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249201" y="4862794"/>
            <a:ext cx="6528850" cy="4939922"/>
          </a:xfrm>
        </p:spPr>
        <p:txBody>
          <a:bodyPr/>
          <a:lstStyle/>
          <a:p>
            <a:pPr algn="just"/>
            <a:r>
              <a:rPr lang="es-ES" sz="1100" dirty="0">
                <a:latin typeface="+mj-lt"/>
              </a:rPr>
              <a:t>Tablas de arriba abajo (cifras en verde positivas)</a:t>
            </a:r>
          </a:p>
          <a:p>
            <a:pPr marL="561205" indent="-561205" algn="just"/>
            <a:r>
              <a:rPr lang="es-ES" sz="1100" b="1" dirty="0">
                <a:latin typeface="+mj-lt"/>
              </a:rPr>
              <a:t>Tabla 1 	</a:t>
            </a:r>
            <a:r>
              <a:rPr lang="es-ES" sz="1100" dirty="0">
                <a:latin typeface="+mj-lt"/>
              </a:rPr>
              <a:t>Los datos de REE de </a:t>
            </a:r>
            <a:r>
              <a:rPr lang="es-ES" sz="1100" dirty="0">
                <a:highlight>
                  <a:srgbClr val="FFFF00"/>
                </a:highlight>
                <a:latin typeface="+mj-lt"/>
              </a:rPr>
              <a:t>abril 2025 </a:t>
            </a:r>
            <a:r>
              <a:rPr lang="es-ES" sz="1100" dirty="0">
                <a:latin typeface="+mj-lt"/>
              </a:rPr>
              <a:t>muestran </a:t>
            </a:r>
          </a:p>
          <a:p>
            <a:pPr marL="561205" indent="-561205" algn="just"/>
            <a:r>
              <a:rPr lang="es-ES" sz="1100" dirty="0">
                <a:latin typeface="+mj-lt"/>
              </a:rPr>
              <a:t>	- </a:t>
            </a:r>
            <a:r>
              <a:rPr lang="es-ES" sz="1100" dirty="0">
                <a:highlight>
                  <a:srgbClr val="FFFF00"/>
                </a:highlight>
                <a:latin typeface="+mj-lt"/>
              </a:rPr>
              <a:t>Producción mes</a:t>
            </a:r>
            <a:r>
              <a:rPr lang="es-ES" sz="1100" dirty="0">
                <a:latin typeface="+mj-lt"/>
              </a:rPr>
              <a:t>: ligeramente </a:t>
            </a:r>
            <a:r>
              <a:rPr lang="es-ES" sz="1100" dirty="0">
                <a:highlight>
                  <a:srgbClr val="FFFF00"/>
                </a:highlight>
                <a:latin typeface="+mj-lt"/>
              </a:rPr>
              <a:t>menor</a:t>
            </a:r>
            <a:r>
              <a:rPr lang="es-ES" sz="1100" dirty="0">
                <a:latin typeface="+mj-lt"/>
              </a:rPr>
              <a:t> que mes anterior y </a:t>
            </a:r>
            <a:r>
              <a:rPr lang="es-ES" sz="1100" dirty="0">
                <a:highlight>
                  <a:srgbClr val="FFFF00"/>
                </a:highlight>
                <a:latin typeface="+mj-lt"/>
              </a:rPr>
              <a:t>mayor </a:t>
            </a:r>
            <a:r>
              <a:rPr lang="es-ES" sz="1100" dirty="0">
                <a:latin typeface="+mj-lt"/>
              </a:rPr>
              <a:t>que mismo mes año anterior. </a:t>
            </a:r>
          </a:p>
          <a:p>
            <a:pPr marL="561205" indent="-561205" algn="just"/>
            <a:r>
              <a:rPr lang="es-ES" sz="1100" dirty="0">
                <a:latin typeface="+mj-lt"/>
              </a:rPr>
              <a:t>	- Producción </a:t>
            </a:r>
            <a:r>
              <a:rPr lang="es-ES" sz="1100" dirty="0">
                <a:highlight>
                  <a:srgbClr val="FFFF00"/>
                </a:highlight>
                <a:latin typeface="+mj-lt"/>
              </a:rPr>
              <a:t>acumulada año</a:t>
            </a:r>
            <a:r>
              <a:rPr lang="es-ES" sz="1100" dirty="0">
                <a:latin typeface="+mj-lt"/>
              </a:rPr>
              <a:t>: </a:t>
            </a:r>
            <a:r>
              <a:rPr lang="es-ES" sz="1100" dirty="0">
                <a:highlight>
                  <a:srgbClr val="FFFF00"/>
                </a:highlight>
                <a:latin typeface="+mj-lt"/>
              </a:rPr>
              <a:t>mayor </a:t>
            </a:r>
            <a:r>
              <a:rPr lang="es-ES" sz="1100" dirty="0">
                <a:latin typeface="+mj-lt"/>
              </a:rPr>
              <a:t>que mes anterior y ligeramente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Producción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el mes anterior y </a:t>
            </a:r>
            <a:r>
              <a:rPr lang="es-ES" sz="1100" dirty="0">
                <a:highlight>
                  <a:srgbClr val="FFFF00"/>
                </a:highlight>
                <a:latin typeface="+mj-lt"/>
              </a:rPr>
              <a:t>mayor</a:t>
            </a:r>
            <a:r>
              <a:rPr lang="es-ES" sz="1100" dirty="0">
                <a:latin typeface="+mj-lt"/>
              </a:rPr>
              <a:t> que el mismo mes año anterior.</a:t>
            </a:r>
          </a:p>
          <a:p>
            <a:pPr marL="561205" indent="-561205" algn="just"/>
            <a:r>
              <a:rPr lang="es-ES" sz="1100" dirty="0">
                <a:latin typeface="+mj-lt"/>
              </a:rPr>
              <a:t>	- </a:t>
            </a:r>
            <a:r>
              <a:rPr lang="es-ES" sz="1100" dirty="0">
                <a:highlight>
                  <a:srgbClr val="FFFF00"/>
                </a:highlight>
                <a:latin typeface="+mj-lt"/>
              </a:rPr>
              <a:t>Participación mix mes</a:t>
            </a:r>
            <a:r>
              <a:rPr lang="es-ES" sz="1100" dirty="0">
                <a:latin typeface="+mj-lt"/>
              </a:rPr>
              <a:t>: </a:t>
            </a:r>
            <a:r>
              <a:rPr lang="es-ES" sz="1100" dirty="0">
                <a:highlight>
                  <a:srgbClr val="FFFF00"/>
                </a:highlight>
                <a:latin typeface="+mj-lt"/>
              </a:rPr>
              <a:t>mayor</a:t>
            </a:r>
            <a:r>
              <a:rPr lang="es-ES" sz="1100" dirty="0">
                <a:latin typeface="+mj-lt"/>
              </a:rPr>
              <a:t> que el mes anterior y </a:t>
            </a:r>
            <a:r>
              <a:rPr lang="es-ES" sz="1100" dirty="0">
                <a:highlight>
                  <a:srgbClr val="FFFF00"/>
                </a:highlight>
                <a:latin typeface="+mj-lt"/>
              </a:rPr>
              <a:t>mayor</a:t>
            </a:r>
            <a:r>
              <a:rPr lang="es-ES" sz="1100" dirty="0">
                <a:latin typeface="+mj-lt"/>
              </a:rPr>
              <a:t> que el mismo mes año anterior. </a:t>
            </a:r>
          </a:p>
          <a:p>
            <a:pPr marL="561205" indent="-561205" algn="just"/>
            <a:r>
              <a:rPr lang="es-ES" sz="1100" dirty="0">
                <a:latin typeface="+mj-lt"/>
              </a:rPr>
              <a:t>	- Participación mix </a:t>
            </a:r>
            <a:r>
              <a:rPr lang="es-ES" sz="1100" dirty="0">
                <a:highlight>
                  <a:srgbClr val="FFFF00"/>
                </a:highlight>
                <a:latin typeface="+mj-lt"/>
              </a:rPr>
              <a:t>acumulado año</a:t>
            </a:r>
            <a:r>
              <a:rPr lang="es-ES" sz="1100" dirty="0">
                <a:latin typeface="+mj-lt"/>
              </a:rPr>
              <a:t>: </a:t>
            </a:r>
            <a:r>
              <a:rPr lang="es-ES" sz="1100" dirty="0">
                <a:highlight>
                  <a:srgbClr val="FFFF00"/>
                </a:highlight>
                <a:latin typeface="+mj-lt"/>
              </a:rPr>
              <a:t>menor</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Participación mix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a:t>
            </a:r>
          </a:p>
          <a:p>
            <a:pPr marL="561205" indent="-561205" algn="just"/>
            <a:r>
              <a:rPr lang="es-ES" sz="1100" b="1" dirty="0">
                <a:latin typeface="+mj-lt"/>
              </a:rPr>
              <a:t>Tabla 2 	</a:t>
            </a:r>
            <a:r>
              <a:rPr lang="es-ES" sz="1100" b="0" dirty="0">
                <a:latin typeface="+mj-lt"/>
              </a:rPr>
              <a:t>Los datos de Retribución de CNMC de </a:t>
            </a:r>
            <a:r>
              <a:rPr lang="es-ES" sz="1100" b="0" dirty="0">
                <a:highlight>
                  <a:srgbClr val="FFFF00"/>
                </a:highlight>
                <a:latin typeface="+mj-lt"/>
              </a:rPr>
              <a:t>enero 2025 </a:t>
            </a:r>
            <a:r>
              <a:rPr lang="es-ES" sz="1100" b="0" dirty="0">
                <a:latin typeface="+mj-lt"/>
              </a:rPr>
              <a:t>muestran</a:t>
            </a:r>
          </a:p>
          <a:p>
            <a:pPr marL="561205" indent="-561205" algn="just"/>
            <a:r>
              <a:rPr lang="es-ES" sz="1100" b="0" dirty="0">
                <a:latin typeface="+mj-lt"/>
              </a:rPr>
              <a:t>	- </a:t>
            </a:r>
            <a:r>
              <a:rPr lang="es-ES" sz="1100" b="0" dirty="0" err="1">
                <a:highlight>
                  <a:srgbClr val="FFFF00"/>
                </a:highlight>
                <a:latin typeface="+mj-lt"/>
              </a:rPr>
              <a:t>Ri</a:t>
            </a:r>
            <a:r>
              <a:rPr lang="es-ES" sz="1100" b="0" dirty="0">
                <a:highlight>
                  <a:srgbClr val="FFFF00"/>
                </a:highlight>
                <a:latin typeface="+mj-lt"/>
              </a:rPr>
              <a:t> </a:t>
            </a:r>
            <a:r>
              <a:rPr lang="es-ES" sz="1100" dirty="0">
                <a:highlight>
                  <a:srgbClr val="FFFF00"/>
                </a:highlight>
                <a:latin typeface="+mj-lt"/>
              </a:rPr>
              <a:t>mes</a:t>
            </a:r>
            <a:r>
              <a:rPr lang="es-ES" sz="1100" dirty="0">
                <a:latin typeface="+mj-lt"/>
              </a:rPr>
              <a:t>: ligeramente </a:t>
            </a:r>
            <a:r>
              <a:rPr lang="es-ES" sz="1100" dirty="0">
                <a:highlight>
                  <a:srgbClr val="FFFF00"/>
                </a:highlight>
                <a:latin typeface="+mj-lt"/>
              </a:rPr>
              <a:t>mayor</a:t>
            </a:r>
            <a:r>
              <a:rPr lang="es-ES" sz="1100" dirty="0">
                <a:latin typeface="+mj-lt"/>
              </a:rPr>
              <a:t> que mes anterior y ligeramente </a:t>
            </a:r>
            <a:r>
              <a:rPr lang="es-ES" sz="1100" dirty="0">
                <a:highlight>
                  <a:srgbClr val="FFFF00"/>
                </a:highlight>
                <a:latin typeface="+mj-lt"/>
              </a:rPr>
              <a:t>mayor</a:t>
            </a:r>
            <a:r>
              <a:rPr lang="es-ES" sz="1100" dirty="0">
                <a:latin typeface="+mj-lt"/>
              </a:rPr>
              <a:t> que mismo mes año anterior. </a:t>
            </a:r>
          </a:p>
          <a:p>
            <a:pPr marL="561205" indent="-561205" algn="just"/>
            <a:r>
              <a:rPr lang="es-ES" sz="1100" dirty="0">
                <a:latin typeface="+mj-lt"/>
              </a:rPr>
              <a:t>	- </a:t>
            </a:r>
            <a:r>
              <a:rPr lang="es-ES" sz="1100" b="0" dirty="0" err="1">
                <a:latin typeface="+mj-lt"/>
              </a:rPr>
              <a:t>Ri</a:t>
            </a:r>
            <a:r>
              <a:rPr lang="es-ES" sz="1100" b="0" dirty="0">
                <a:latin typeface="+mj-lt"/>
              </a:rPr>
              <a:t> </a:t>
            </a:r>
            <a:r>
              <a:rPr lang="es-ES" sz="1100" dirty="0">
                <a:highlight>
                  <a:srgbClr val="FFFF00"/>
                </a:highlight>
                <a:latin typeface="+mj-lt"/>
              </a:rPr>
              <a:t>año móvil</a:t>
            </a:r>
            <a:r>
              <a:rPr lang="es-ES" sz="1100" dirty="0">
                <a:latin typeface="+mj-lt"/>
              </a:rPr>
              <a:t>: ligeramente </a:t>
            </a:r>
            <a:r>
              <a:rPr lang="es-ES" sz="1100" dirty="0">
                <a:highlight>
                  <a:srgbClr val="FFFF00"/>
                </a:highlight>
                <a:latin typeface="+mj-lt"/>
              </a:rPr>
              <a:t>menor</a:t>
            </a:r>
            <a:r>
              <a:rPr lang="es-ES" sz="1100" dirty="0">
                <a:latin typeface="+mj-lt"/>
              </a:rPr>
              <a:t> que mes anterior y ligeramente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a:t>
            </a:r>
            <a:r>
              <a:rPr lang="es-ES" sz="1100" b="0" dirty="0">
                <a:highlight>
                  <a:srgbClr val="FFFF00"/>
                </a:highlight>
                <a:latin typeface="+mj-lt"/>
              </a:rPr>
              <a:t>Ro </a:t>
            </a:r>
            <a:r>
              <a:rPr lang="es-ES" sz="1100" dirty="0">
                <a:highlight>
                  <a:srgbClr val="FFFF00"/>
                </a:highlight>
                <a:latin typeface="+mj-lt"/>
              </a:rPr>
              <a:t>mes</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 </a:t>
            </a:r>
          </a:p>
          <a:p>
            <a:pPr marL="561205" indent="-561205" algn="just"/>
            <a:r>
              <a:rPr lang="es-ES" sz="1100" dirty="0">
                <a:latin typeface="+mj-lt"/>
              </a:rPr>
              <a:t>	- </a:t>
            </a:r>
            <a:r>
              <a:rPr lang="es-ES" sz="1100" b="0" dirty="0">
                <a:latin typeface="+mj-lt"/>
              </a:rPr>
              <a:t>Ro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a:t>
            </a:r>
            <a:r>
              <a:rPr lang="es-ES" sz="1100" b="0" dirty="0" err="1">
                <a:highlight>
                  <a:srgbClr val="FFFF00"/>
                </a:highlight>
                <a:latin typeface="+mj-lt"/>
              </a:rPr>
              <a:t>Rtotal</a:t>
            </a:r>
            <a:r>
              <a:rPr lang="es-ES" sz="1100" b="0" dirty="0">
                <a:highlight>
                  <a:srgbClr val="FFFF00"/>
                </a:highlight>
                <a:latin typeface="+mj-lt"/>
              </a:rPr>
              <a:t> </a:t>
            </a:r>
            <a:r>
              <a:rPr lang="es-ES" sz="1100" dirty="0">
                <a:highlight>
                  <a:srgbClr val="FFFF00"/>
                </a:highlight>
                <a:latin typeface="+mj-lt"/>
              </a:rPr>
              <a:t>mes</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 </a:t>
            </a:r>
          </a:p>
          <a:p>
            <a:pPr marL="561205" indent="-561205" algn="just"/>
            <a:r>
              <a:rPr lang="es-ES" sz="1100" dirty="0">
                <a:latin typeface="+mj-lt"/>
              </a:rPr>
              <a:t>	- </a:t>
            </a:r>
            <a:r>
              <a:rPr lang="es-ES" sz="1100" b="0" dirty="0" err="1">
                <a:latin typeface="+mj-lt"/>
              </a:rPr>
              <a:t>Rtotal</a:t>
            </a:r>
            <a:r>
              <a:rPr lang="es-ES" sz="1100" b="0" dirty="0">
                <a:latin typeface="+mj-lt"/>
              </a:rPr>
              <a:t>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a:t>
            </a:r>
          </a:p>
          <a:p>
            <a:pPr marL="561205" indent="-561205" algn="just"/>
            <a:r>
              <a:rPr lang="es-ES" sz="1100" b="1" dirty="0">
                <a:latin typeface="+mj-lt"/>
              </a:rPr>
              <a:t>Tabla 3 	</a:t>
            </a:r>
            <a:r>
              <a:rPr lang="es-ES" sz="1100" b="0" dirty="0">
                <a:latin typeface="+mj-lt"/>
              </a:rPr>
              <a:t>Los datos de detalle de CNMC de </a:t>
            </a:r>
            <a:r>
              <a:rPr lang="es-ES" sz="1100" b="0" dirty="0">
                <a:highlight>
                  <a:srgbClr val="FFFF00"/>
                </a:highlight>
                <a:latin typeface="+mj-lt"/>
              </a:rPr>
              <a:t>noviembre 2024 </a:t>
            </a:r>
            <a:r>
              <a:rPr lang="es-ES" sz="1100" b="0" dirty="0">
                <a:latin typeface="+mj-lt"/>
              </a:rPr>
              <a:t>muestran </a:t>
            </a:r>
          </a:p>
          <a:p>
            <a:pPr marL="561205" indent="-561205" algn="just"/>
            <a:r>
              <a:rPr lang="es-ES" sz="1100" b="0" dirty="0">
                <a:latin typeface="+mj-lt"/>
              </a:rPr>
              <a:t>	- </a:t>
            </a:r>
            <a:r>
              <a:rPr lang="es-ES" sz="1100" dirty="0">
                <a:highlight>
                  <a:srgbClr val="FFFF00"/>
                </a:highlight>
                <a:latin typeface="+mj-lt"/>
              </a:rPr>
              <a:t>Potencia registrada mes</a:t>
            </a:r>
            <a:r>
              <a:rPr lang="es-ES" sz="1100" dirty="0">
                <a:latin typeface="+mj-lt"/>
              </a:rPr>
              <a:t>: </a:t>
            </a:r>
            <a:r>
              <a:rPr lang="es-ES" sz="1100" dirty="0">
                <a:highlight>
                  <a:srgbClr val="FFFF00"/>
                </a:highlight>
                <a:latin typeface="+mj-lt"/>
              </a:rPr>
              <a:t>igual</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 </a:t>
            </a:r>
          </a:p>
          <a:p>
            <a:pPr marL="561205" indent="-561205" algn="just"/>
            <a:r>
              <a:rPr lang="es-ES" sz="1100" dirty="0">
                <a:latin typeface="+mj-lt"/>
              </a:rPr>
              <a:t>	- </a:t>
            </a:r>
            <a:r>
              <a:rPr lang="es-ES" sz="1100" dirty="0">
                <a:highlight>
                  <a:srgbClr val="FFFF00"/>
                </a:highlight>
                <a:latin typeface="+mj-lt"/>
              </a:rPr>
              <a:t>Energía producida</a:t>
            </a:r>
            <a:r>
              <a:rPr lang="es-ES" sz="1100" dirty="0">
                <a:latin typeface="+mj-lt"/>
              </a:rPr>
              <a:t>: </a:t>
            </a:r>
            <a:r>
              <a:rPr lang="es-ES" sz="1100" dirty="0">
                <a:highlight>
                  <a:srgbClr val="FFFF00"/>
                </a:highlight>
                <a:latin typeface="+mj-lt"/>
              </a:rPr>
              <a:t>menor</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a:t>
            </a:r>
            <a:r>
              <a:rPr lang="es-ES" sz="1100" dirty="0">
                <a:highlight>
                  <a:srgbClr val="FFFF00"/>
                </a:highlight>
                <a:latin typeface="+mj-lt"/>
              </a:rPr>
              <a:t>Instalaciones registradas</a:t>
            </a:r>
            <a:r>
              <a:rPr lang="es-ES" sz="1100" dirty="0">
                <a:latin typeface="+mj-lt"/>
              </a:rPr>
              <a:t>: </a:t>
            </a:r>
            <a:r>
              <a:rPr lang="es-ES" sz="1100" dirty="0">
                <a:highlight>
                  <a:srgbClr val="FFFF00"/>
                </a:highlight>
                <a:latin typeface="+mj-lt"/>
              </a:rPr>
              <a:t>igual</a:t>
            </a:r>
            <a:r>
              <a:rPr lang="es-ES" sz="1100" dirty="0">
                <a:latin typeface="+mj-lt"/>
              </a:rPr>
              <a:t> que es anterior e </a:t>
            </a:r>
            <a:r>
              <a:rPr lang="es-ES" sz="1100" dirty="0">
                <a:highlight>
                  <a:srgbClr val="FFFF00"/>
                </a:highlight>
                <a:latin typeface="+mj-lt"/>
              </a:rPr>
              <a:t>igual</a:t>
            </a:r>
            <a:r>
              <a:rPr lang="es-ES" sz="1100" dirty="0">
                <a:latin typeface="+mj-lt"/>
              </a:rPr>
              <a:t> que mismo mes año anterior.</a:t>
            </a:r>
          </a:p>
          <a:p>
            <a:pPr marL="561205" indent="-561205" algn="just"/>
            <a:r>
              <a:rPr lang="es-ES" sz="1100" dirty="0">
                <a:latin typeface="+mj-lt"/>
              </a:rPr>
              <a:t>	- </a:t>
            </a:r>
            <a:r>
              <a:rPr lang="es-ES" sz="1100" dirty="0">
                <a:highlight>
                  <a:srgbClr val="FFFF00"/>
                </a:highlight>
                <a:latin typeface="+mj-lt"/>
              </a:rPr>
              <a:t>Potencia no operando mes</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 </a:t>
            </a:r>
          </a:p>
          <a:p>
            <a:pPr marL="561205" indent="-561205" algn="just"/>
            <a:r>
              <a:rPr lang="es-ES" sz="1100" dirty="0">
                <a:latin typeface="+mj-lt"/>
              </a:rPr>
              <a:t>	- </a:t>
            </a:r>
            <a:r>
              <a:rPr lang="es-ES" sz="1100" dirty="0">
                <a:highlight>
                  <a:srgbClr val="FFFF00"/>
                </a:highlight>
                <a:latin typeface="+mj-lt"/>
              </a:rPr>
              <a:t>Energía no producida</a:t>
            </a:r>
            <a:r>
              <a:rPr lang="es-ES" sz="1100" dirty="0">
                <a:latin typeface="+mj-lt"/>
              </a:rPr>
              <a:t>: </a:t>
            </a:r>
            <a:r>
              <a:rPr lang="es-ES" sz="1100" dirty="0">
                <a:highlight>
                  <a:srgbClr val="FFFF00"/>
                </a:highlight>
                <a:latin typeface="+mj-lt"/>
              </a:rPr>
              <a:t>menor</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a:t>
            </a:r>
            <a:r>
              <a:rPr lang="es-ES" sz="1100" dirty="0">
                <a:highlight>
                  <a:srgbClr val="FFFF00"/>
                </a:highlight>
                <a:latin typeface="+mj-lt"/>
              </a:rPr>
              <a:t>Instalaciones no operando</a:t>
            </a:r>
            <a:r>
              <a:rPr lang="es-ES" sz="1100" dirty="0">
                <a:latin typeface="+mj-lt"/>
              </a:rPr>
              <a:t>: </a:t>
            </a:r>
            <a:r>
              <a:rPr lang="es-ES" sz="1100" dirty="0">
                <a:solidFill>
                  <a:srgbClr val="FF0000"/>
                </a:solidFill>
                <a:latin typeface="+mj-lt"/>
              </a:rPr>
              <a:t>mayor </a:t>
            </a:r>
            <a:r>
              <a:rPr lang="es-ES" sz="1100" dirty="0">
                <a:latin typeface="+mj-lt"/>
              </a:rPr>
              <a:t>que mes anterior y </a:t>
            </a:r>
            <a:r>
              <a:rPr lang="es-ES" sz="1100" dirty="0">
                <a:highlight>
                  <a:srgbClr val="FFFF00"/>
                </a:highlight>
                <a:latin typeface="+mj-lt"/>
              </a:rPr>
              <a:t>mayor</a:t>
            </a:r>
            <a:r>
              <a:rPr lang="es-ES" sz="1100" dirty="0">
                <a:latin typeface="+mj-lt"/>
              </a:rPr>
              <a:t> que mismo mes año anterior.</a:t>
            </a:r>
          </a:p>
          <a:p>
            <a:pPr marL="561205" indent="-561205" algn="just"/>
            <a:endParaRPr lang="es-ES" dirty="0">
              <a:highlight>
                <a:srgbClr val="FFFF00"/>
              </a:highlight>
              <a:latin typeface="+mj-lt"/>
            </a:endParaRPr>
          </a:p>
          <a:p>
            <a:endParaRPr lang="en-US" dirty="0"/>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2</a:t>
            </a:fld>
            <a:endParaRPr lang="en-US"/>
          </a:p>
        </p:txBody>
      </p:sp>
    </p:spTree>
    <p:extLst>
      <p:ext uri="{BB962C8B-B14F-4D97-AF65-F5344CB8AC3E}">
        <p14:creationId xmlns:p14="http://schemas.microsoft.com/office/powerpoint/2010/main" val="84548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lgn="just"/>
            <a:r>
              <a:rPr lang="es-ES" dirty="0">
                <a:latin typeface="+mj-lt"/>
              </a:rPr>
              <a:t>Figuras de </a:t>
            </a:r>
            <a:r>
              <a:rPr lang="es-ES" dirty="0" err="1">
                <a:latin typeface="+mj-lt"/>
              </a:rPr>
              <a:t>izda</a:t>
            </a:r>
            <a:r>
              <a:rPr lang="es-ES" dirty="0">
                <a:latin typeface="+mj-lt"/>
              </a:rPr>
              <a:t> a </a:t>
            </a:r>
            <a:r>
              <a:rPr lang="es-ES" dirty="0" err="1">
                <a:latin typeface="+mj-lt"/>
              </a:rPr>
              <a:t>dcha</a:t>
            </a:r>
            <a:r>
              <a:rPr lang="es-ES" dirty="0">
                <a:latin typeface="+mj-lt"/>
              </a:rPr>
              <a:t> y de arriba a abajo</a:t>
            </a:r>
          </a:p>
          <a:p>
            <a:pPr marL="561205" indent="-561205" algn="just"/>
            <a:r>
              <a:rPr lang="es-ES" b="1" dirty="0">
                <a:latin typeface="+mj-lt"/>
              </a:rPr>
              <a:t>Fig. 1 	</a:t>
            </a:r>
            <a:r>
              <a:rPr lang="es-ES" dirty="0">
                <a:latin typeface="+mj-lt"/>
              </a:rPr>
              <a:t>La </a:t>
            </a:r>
            <a:r>
              <a:rPr lang="es-ES" b="1" dirty="0">
                <a:highlight>
                  <a:srgbClr val="FFFF00"/>
                </a:highlight>
                <a:latin typeface="+mj-lt"/>
              </a:rPr>
              <a:t>producción mensual alcanza los 1,13 TWh</a:t>
            </a:r>
            <a:r>
              <a:rPr lang="es-ES" dirty="0">
                <a:latin typeface="+mj-lt"/>
              </a:rPr>
              <a:t>, con el promedio en año móvil en los 1,38 TWh/mes.</a:t>
            </a:r>
          </a:p>
          <a:p>
            <a:pPr marL="561205" indent="-561205" algn="just"/>
            <a:r>
              <a:rPr lang="es-ES" b="1" dirty="0">
                <a:latin typeface="+mj-lt"/>
              </a:rPr>
              <a:t>Fig. 2 	</a:t>
            </a:r>
            <a:r>
              <a:rPr lang="es-ES" dirty="0">
                <a:latin typeface="+mj-lt"/>
              </a:rPr>
              <a:t>La </a:t>
            </a:r>
            <a:r>
              <a:rPr lang="es-ES" dirty="0">
                <a:highlight>
                  <a:srgbClr val="FFFF00"/>
                </a:highlight>
                <a:latin typeface="+mj-lt"/>
              </a:rPr>
              <a:t>participación mensual en el mix </a:t>
            </a:r>
            <a:r>
              <a:rPr lang="es-ES" dirty="0">
                <a:latin typeface="+mj-lt"/>
              </a:rPr>
              <a:t>de generación nacional alcanza el </a:t>
            </a:r>
            <a:r>
              <a:rPr lang="es-ES" dirty="0">
                <a:highlight>
                  <a:srgbClr val="FFFF00"/>
                </a:highlight>
                <a:latin typeface="+mj-lt"/>
              </a:rPr>
              <a:t>5,6%</a:t>
            </a:r>
            <a:r>
              <a:rPr lang="es-ES" dirty="0">
                <a:latin typeface="+mj-lt"/>
              </a:rPr>
              <a:t>, lo que supone </a:t>
            </a:r>
            <a:r>
              <a:rPr lang="es-ES" dirty="0">
                <a:highlight>
                  <a:srgbClr val="FFFF00"/>
                </a:highlight>
                <a:latin typeface="+mj-lt"/>
              </a:rPr>
              <a:t>-7,6 </a:t>
            </a:r>
            <a:r>
              <a:rPr lang="es-ES" dirty="0" err="1">
                <a:highlight>
                  <a:srgbClr val="FFFF00"/>
                </a:highlight>
                <a:latin typeface="+mj-lt"/>
              </a:rPr>
              <a:t>pts</a:t>
            </a:r>
            <a:r>
              <a:rPr lang="es-ES" dirty="0">
                <a:highlight>
                  <a:srgbClr val="FFFF00"/>
                </a:highlight>
                <a:latin typeface="+mj-lt"/>
              </a:rPr>
              <a:t> </a:t>
            </a:r>
            <a:r>
              <a:rPr lang="es-ES" dirty="0">
                <a:latin typeface="+mj-lt"/>
              </a:rPr>
              <a:t>respecto al máximo mensual histórico (13,3%, mayo 2013). </a:t>
            </a:r>
          </a:p>
          <a:p>
            <a:pPr marL="561205" indent="-561205" algn="just"/>
            <a:r>
              <a:rPr lang="es-ES" b="1" dirty="0">
                <a:latin typeface="+mj-lt"/>
              </a:rPr>
              <a:t>Fig. 3 	</a:t>
            </a:r>
            <a:r>
              <a:rPr lang="es-ES" dirty="0">
                <a:latin typeface="+mj-lt"/>
              </a:rPr>
              <a:t>La variación mes-mes de la producción es +24,1% acumulando 2</a:t>
            </a:r>
            <a:r>
              <a:rPr lang="es-ES" dirty="0">
                <a:highlight>
                  <a:srgbClr val="FFFF00"/>
                </a:highlight>
                <a:latin typeface="+mj-lt"/>
              </a:rPr>
              <a:t> meses en </a:t>
            </a:r>
            <a:r>
              <a:rPr lang="es-ES" b="1" dirty="0">
                <a:highlight>
                  <a:srgbClr val="FFFF00"/>
                </a:highlight>
                <a:latin typeface="+mj-lt"/>
              </a:rPr>
              <a:t>positivo</a:t>
            </a:r>
            <a:r>
              <a:rPr lang="es-ES" dirty="0">
                <a:highlight>
                  <a:srgbClr val="FFFF00"/>
                </a:highlight>
                <a:latin typeface="+mj-lt"/>
              </a:rPr>
              <a:t>.</a:t>
            </a:r>
          </a:p>
          <a:p>
            <a:pPr marL="561205" indent="-561205" algn="just"/>
            <a:r>
              <a:rPr lang="es-ES" b="1" dirty="0">
                <a:latin typeface="+mj-lt"/>
              </a:rPr>
              <a:t>Fig. 4 	</a:t>
            </a:r>
            <a:r>
              <a:rPr lang="es-ES" dirty="0">
                <a:latin typeface="+mj-lt"/>
              </a:rPr>
              <a:t>La </a:t>
            </a:r>
            <a:r>
              <a:rPr lang="es-ES" dirty="0">
                <a:highlight>
                  <a:srgbClr val="FFFF00"/>
                </a:highlight>
                <a:latin typeface="+mj-lt"/>
              </a:rPr>
              <a:t>participación anual en el mix de generación </a:t>
            </a:r>
            <a:r>
              <a:rPr lang="es-ES" dirty="0">
                <a:latin typeface="+mj-lt"/>
              </a:rPr>
              <a:t>nacional alcanza el </a:t>
            </a:r>
            <a:r>
              <a:rPr lang="es-ES" dirty="0">
                <a:highlight>
                  <a:srgbClr val="FFFF00"/>
                </a:highlight>
                <a:latin typeface="+mj-lt"/>
              </a:rPr>
              <a:t>6,1%</a:t>
            </a:r>
            <a:r>
              <a:rPr lang="es-ES" dirty="0">
                <a:latin typeface="+mj-lt"/>
              </a:rPr>
              <a:t>, lo que supone </a:t>
            </a:r>
            <a:r>
              <a:rPr lang="es-ES" dirty="0">
                <a:highlight>
                  <a:srgbClr val="FFFF00"/>
                </a:highlight>
                <a:latin typeface="+mj-lt"/>
              </a:rPr>
              <a:t>-5,5 </a:t>
            </a:r>
            <a:r>
              <a:rPr lang="es-ES" dirty="0" err="1">
                <a:highlight>
                  <a:srgbClr val="FFFF00"/>
                </a:highlight>
                <a:latin typeface="+mj-lt"/>
              </a:rPr>
              <a:t>pts</a:t>
            </a:r>
            <a:r>
              <a:rPr lang="es-ES" dirty="0">
                <a:highlight>
                  <a:srgbClr val="FFFF00"/>
                </a:highlight>
                <a:latin typeface="+mj-lt"/>
              </a:rPr>
              <a:t> </a:t>
            </a:r>
            <a:r>
              <a:rPr lang="es-ES" dirty="0">
                <a:latin typeface="+mj-lt"/>
              </a:rPr>
              <a:t>respecto al máximo histórico (11,6%, 2012).</a:t>
            </a:r>
          </a:p>
        </p:txBody>
      </p:sp>
    </p:spTree>
    <p:extLst>
      <p:ext uri="{BB962C8B-B14F-4D97-AF65-F5344CB8AC3E}">
        <p14:creationId xmlns:p14="http://schemas.microsoft.com/office/powerpoint/2010/main" val="196853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lgn="just"/>
            <a:r>
              <a:rPr lang="es-ES" dirty="0">
                <a:latin typeface="+mj-lt"/>
              </a:rPr>
              <a:t>Figuras de arriba abajo</a:t>
            </a:r>
          </a:p>
          <a:p>
            <a:pPr marL="561205" indent="-561205" algn="just"/>
            <a:r>
              <a:rPr lang="es-ES" b="1" dirty="0">
                <a:latin typeface="+mj-lt"/>
              </a:rPr>
              <a:t>Fig. 1 	</a:t>
            </a:r>
            <a:r>
              <a:rPr lang="es-ES" dirty="0">
                <a:latin typeface="+mj-lt"/>
              </a:rPr>
              <a:t>La </a:t>
            </a:r>
            <a:r>
              <a:rPr lang="es-ES" b="1" dirty="0">
                <a:highlight>
                  <a:srgbClr val="FFFF00"/>
                </a:highlight>
                <a:latin typeface="+mj-lt"/>
              </a:rPr>
              <a:t>producción mensual alcanza los 1,13 TWh</a:t>
            </a:r>
            <a:r>
              <a:rPr lang="es-ES" dirty="0">
                <a:latin typeface="+mj-lt"/>
              </a:rPr>
              <a:t>. Eso supone un</a:t>
            </a:r>
            <a:r>
              <a:rPr lang="es-ES" b="1" dirty="0">
                <a:latin typeface="+mj-lt"/>
              </a:rPr>
              <a:t> </a:t>
            </a:r>
            <a:r>
              <a:rPr lang="es-ES" b="1" dirty="0">
                <a:highlight>
                  <a:srgbClr val="FFFF00"/>
                </a:highlight>
                <a:latin typeface="+mj-lt"/>
              </a:rPr>
              <a:t>+24,1% en energía mes a mes </a:t>
            </a:r>
            <a:r>
              <a:rPr lang="es-ES" dirty="0">
                <a:latin typeface="+mj-lt"/>
              </a:rPr>
              <a:t>(con un superávit de 0,22 TWh en el mes).</a:t>
            </a:r>
          </a:p>
          <a:p>
            <a:pPr marL="561205" indent="-561205" algn="just"/>
            <a:r>
              <a:rPr lang="es-ES" b="1" dirty="0">
                <a:latin typeface="+mj-lt"/>
              </a:rPr>
              <a:t>Fig. 2 	La </a:t>
            </a:r>
            <a:r>
              <a:rPr lang="es-ES" b="1" dirty="0">
                <a:highlight>
                  <a:srgbClr val="FFFF00"/>
                </a:highlight>
                <a:latin typeface="+mj-lt"/>
              </a:rPr>
              <a:t>variación anua</a:t>
            </a:r>
            <a:r>
              <a:rPr lang="es-ES" b="1" dirty="0">
                <a:latin typeface="+mj-lt"/>
              </a:rPr>
              <a:t>l (respecto a 2024) sin cambios </a:t>
            </a:r>
            <a:r>
              <a:rPr lang="es-ES" b="1" dirty="0">
                <a:highlight>
                  <a:srgbClr val="FFFF00"/>
                </a:highlight>
                <a:latin typeface="+mj-lt"/>
              </a:rPr>
              <a:t>0,0%</a:t>
            </a:r>
            <a:r>
              <a:rPr lang="es-ES" b="0" dirty="0">
                <a:highlight>
                  <a:srgbClr val="FFFF00"/>
                </a:highlight>
                <a:latin typeface="+mj-lt"/>
              </a:rPr>
              <a:t>.</a:t>
            </a:r>
          </a:p>
          <a:p>
            <a:pPr algn="just"/>
            <a:endParaRPr lang="en-US" dirty="0"/>
          </a:p>
        </p:txBody>
      </p:sp>
    </p:spTree>
    <p:extLst>
      <p:ext uri="{BB962C8B-B14F-4D97-AF65-F5344CB8AC3E}">
        <p14:creationId xmlns:p14="http://schemas.microsoft.com/office/powerpoint/2010/main" val="271410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lgn="just"/>
            <a:r>
              <a:rPr lang="es-ES" dirty="0">
                <a:latin typeface="+mj-lt"/>
              </a:rPr>
              <a:t>Figuras de </a:t>
            </a:r>
            <a:r>
              <a:rPr lang="es-ES" dirty="0" err="1">
                <a:latin typeface="+mj-lt"/>
              </a:rPr>
              <a:t>izda</a:t>
            </a:r>
            <a:r>
              <a:rPr lang="es-ES" dirty="0">
                <a:latin typeface="+mj-lt"/>
              </a:rPr>
              <a:t> a </a:t>
            </a:r>
            <a:r>
              <a:rPr lang="es-ES" dirty="0" err="1">
                <a:latin typeface="+mj-lt"/>
              </a:rPr>
              <a:t>dcha</a:t>
            </a:r>
            <a:r>
              <a:rPr lang="es-ES" dirty="0">
                <a:latin typeface="+mj-lt"/>
              </a:rPr>
              <a:t> y de arriba abajo (respecto al mes anterior)</a:t>
            </a:r>
          </a:p>
          <a:p>
            <a:pPr marL="561205" indent="-561205" algn="just"/>
            <a:r>
              <a:rPr lang="es-ES" b="1" dirty="0">
                <a:latin typeface="+mj-lt"/>
              </a:rPr>
              <a:t>Fig. 1 	</a:t>
            </a:r>
            <a:r>
              <a:rPr lang="es-ES" dirty="0">
                <a:latin typeface="+mj-lt"/>
              </a:rPr>
              <a:t>La retribución Ri mensual (0,16 M€, </a:t>
            </a:r>
            <a:r>
              <a:rPr lang="es-ES" dirty="0" err="1">
                <a:latin typeface="+mj-lt"/>
              </a:rPr>
              <a:t>liq</a:t>
            </a:r>
            <a:r>
              <a:rPr lang="es-ES" dirty="0">
                <a:latin typeface="+mj-lt"/>
              </a:rPr>
              <a:t>. 2/25) algo mayor y el acumulado en el año móvil -0,6% hasta los </a:t>
            </a:r>
            <a:r>
              <a:rPr lang="es-ES" b="1" dirty="0">
                <a:latin typeface="+mj-lt"/>
              </a:rPr>
              <a:t>1,91 M€</a:t>
            </a:r>
            <a:r>
              <a:rPr lang="es-ES" dirty="0">
                <a:latin typeface="+mj-lt"/>
              </a:rPr>
              <a:t>.</a:t>
            </a:r>
          </a:p>
          <a:p>
            <a:pPr marL="561205" indent="-561205" algn="just"/>
            <a:r>
              <a:rPr lang="es-ES" b="1" dirty="0">
                <a:latin typeface="+mj-lt"/>
              </a:rPr>
              <a:t>Fig. 2 	</a:t>
            </a:r>
            <a:r>
              <a:rPr lang="es-ES" dirty="0">
                <a:latin typeface="+mj-lt"/>
              </a:rPr>
              <a:t>La retribución Ro mensual (68,95 M€, </a:t>
            </a:r>
            <a:r>
              <a:rPr lang="es-ES" dirty="0" err="1">
                <a:latin typeface="+mj-lt"/>
              </a:rPr>
              <a:t>liq</a:t>
            </a:r>
            <a:r>
              <a:rPr lang="es-ES" dirty="0">
                <a:latin typeface="+mj-lt"/>
              </a:rPr>
              <a:t>. 2/25) sube y el acumulado en año móvil alcanza +15%,0 hasta los </a:t>
            </a:r>
            <a:r>
              <a:rPr lang="es-ES" b="1" dirty="0">
                <a:latin typeface="+mj-lt"/>
              </a:rPr>
              <a:t>758,1€</a:t>
            </a:r>
            <a:r>
              <a:rPr lang="es-ES" dirty="0">
                <a:latin typeface="+mj-lt"/>
              </a:rPr>
              <a:t>.</a:t>
            </a:r>
          </a:p>
          <a:p>
            <a:pPr marL="561205" indent="-561205" algn="just"/>
            <a:r>
              <a:rPr lang="es-ES" b="1" dirty="0">
                <a:latin typeface="+mj-lt"/>
              </a:rPr>
              <a:t>Fig. 3 	</a:t>
            </a:r>
            <a:r>
              <a:rPr lang="es-ES" dirty="0">
                <a:latin typeface="+mj-lt"/>
              </a:rPr>
              <a:t>Ditto de </a:t>
            </a:r>
            <a:r>
              <a:rPr lang="es-ES" dirty="0">
                <a:highlight>
                  <a:srgbClr val="FFFF00"/>
                </a:highlight>
                <a:latin typeface="+mj-lt"/>
              </a:rPr>
              <a:t>la retribución Total mensual (70,11 M€, </a:t>
            </a:r>
            <a:r>
              <a:rPr lang="es-ES" dirty="0" err="1">
                <a:highlight>
                  <a:srgbClr val="FFFF00"/>
                </a:highlight>
                <a:latin typeface="+mj-lt"/>
              </a:rPr>
              <a:t>liq</a:t>
            </a:r>
            <a:r>
              <a:rPr lang="es-ES" dirty="0">
                <a:highlight>
                  <a:srgbClr val="FFFF00"/>
                </a:highlight>
                <a:latin typeface="+mj-lt"/>
              </a:rPr>
              <a:t>. 2/25) sube</a:t>
            </a:r>
            <a:r>
              <a:rPr lang="es-ES" dirty="0">
                <a:latin typeface="+mj-lt"/>
              </a:rPr>
              <a:t> </a:t>
            </a:r>
            <a:r>
              <a:rPr lang="es-ES" dirty="0">
                <a:highlight>
                  <a:srgbClr val="FFFF00"/>
                </a:highlight>
                <a:latin typeface="+mj-lt"/>
              </a:rPr>
              <a:t>y el acumulado en año móvil </a:t>
            </a:r>
            <a:r>
              <a:rPr lang="es-ES" dirty="0">
                <a:latin typeface="+mj-lt"/>
              </a:rPr>
              <a:t>alcanza +14,9</a:t>
            </a:r>
            <a:r>
              <a:rPr lang="es-ES" dirty="0">
                <a:highlight>
                  <a:srgbClr val="FFFF00"/>
                </a:highlight>
                <a:latin typeface="+mj-lt"/>
              </a:rPr>
              <a:t>% hasta los </a:t>
            </a:r>
            <a:r>
              <a:rPr lang="es-ES" b="1" dirty="0">
                <a:highlight>
                  <a:srgbClr val="FFFF00"/>
                </a:highlight>
                <a:latin typeface="+mj-lt"/>
              </a:rPr>
              <a:t>760,0 M€</a:t>
            </a:r>
            <a:r>
              <a:rPr lang="es-ES" dirty="0">
                <a:highlight>
                  <a:srgbClr val="FFFF00"/>
                </a:highlight>
                <a:latin typeface="+mj-lt"/>
              </a:rPr>
              <a:t>.</a:t>
            </a:r>
          </a:p>
          <a:p>
            <a:pPr marL="561205" indent="-561205" algn="just"/>
            <a:r>
              <a:rPr lang="es-ES" dirty="0">
                <a:latin typeface="+mj-lt"/>
              </a:rPr>
              <a:t>	</a:t>
            </a:r>
            <a:r>
              <a:rPr lang="es-ES" b="1" dirty="0">
                <a:latin typeface="+mj-lt"/>
              </a:rPr>
              <a:t>La Energía Vendida es un -7,6% respecto al mismo mes del año 2024 (1,07 TWh vs. 1,16 TWh) y acumula un -0,5% en la comparación a año móvil</a:t>
            </a:r>
            <a:r>
              <a:rPr lang="es-ES" dirty="0">
                <a:latin typeface="+mj-lt"/>
              </a:rPr>
              <a:t>.</a:t>
            </a:r>
          </a:p>
          <a:p>
            <a:pPr marL="561205" indent="-561205" algn="just"/>
            <a:endParaRPr lang="es-ES" dirty="0">
              <a:latin typeface="+mj-lt"/>
            </a:endParaRPr>
          </a:p>
          <a:p>
            <a:pPr algn="just"/>
            <a:endParaRPr lang="en-US" dirty="0"/>
          </a:p>
        </p:txBody>
      </p:sp>
    </p:spTree>
    <p:extLst>
      <p:ext uri="{BB962C8B-B14F-4D97-AF65-F5344CB8AC3E}">
        <p14:creationId xmlns:p14="http://schemas.microsoft.com/office/powerpoint/2010/main" val="375151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xfrm>
            <a:off x="782648" y="4862794"/>
            <a:ext cx="5578904" cy="4604184"/>
          </a:xfrm>
        </p:spPr>
        <p:txBody>
          <a:bodyPr/>
          <a:lstStyle/>
          <a:p>
            <a:pPr algn="just"/>
            <a:r>
              <a:rPr lang="es-ES" dirty="0">
                <a:latin typeface="+mj-lt"/>
              </a:rPr>
              <a:t>Figuras de </a:t>
            </a:r>
            <a:r>
              <a:rPr lang="es-ES" dirty="0" err="1">
                <a:latin typeface="+mj-lt"/>
              </a:rPr>
              <a:t>izda</a:t>
            </a:r>
            <a:r>
              <a:rPr lang="es-ES" dirty="0">
                <a:latin typeface="+mj-lt"/>
              </a:rPr>
              <a:t> a </a:t>
            </a:r>
            <a:r>
              <a:rPr lang="es-ES" dirty="0" err="1">
                <a:latin typeface="+mj-lt"/>
              </a:rPr>
              <a:t>dcha</a:t>
            </a:r>
            <a:r>
              <a:rPr lang="es-ES" dirty="0">
                <a:latin typeface="+mj-lt"/>
              </a:rPr>
              <a:t> y de arriba abajo</a:t>
            </a:r>
          </a:p>
          <a:p>
            <a:pPr marL="557914" indent="-557914" algn="just"/>
            <a:r>
              <a:rPr lang="es-ES" b="1" dirty="0">
                <a:latin typeface="+mj-lt"/>
              </a:rPr>
              <a:t>Fig. 1 	</a:t>
            </a:r>
            <a:r>
              <a:rPr lang="es-ES" dirty="0">
                <a:highlight>
                  <a:srgbClr val="FFFF00"/>
                </a:highlight>
                <a:latin typeface="+mj-lt"/>
              </a:rPr>
              <a:t>La diferencia entre la Potencia Registrada (</a:t>
            </a:r>
            <a:r>
              <a:rPr lang="es-ES" b="1" dirty="0">
                <a:highlight>
                  <a:srgbClr val="FFFF00"/>
                </a:highlight>
                <a:latin typeface="+mj-lt"/>
              </a:rPr>
              <a:t>5,335 MW</a:t>
            </a:r>
            <a:r>
              <a:rPr lang="es-ES" dirty="0">
                <a:highlight>
                  <a:srgbClr val="FFFF00"/>
                </a:highlight>
                <a:latin typeface="+mj-lt"/>
              </a:rPr>
              <a:t>) y la realmente Operativa (</a:t>
            </a:r>
            <a:r>
              <a:rPr lang="es-ES" b="1" dirty="0">
                <a:highlight>
                  <a:srgbClr val="FFFF00"/>
                </a:highlight>
                <a:latin typeface="+mj-lt"/>
              </a:rPr>
              <a:t>3,481 MW</a:t>
            </a:r>
            <a:r>
              <a:rPr lang="es-ES" dirty="0">
                <a:highlight>
                  <a:srgbClr val="FFFF00"/>
                </a:highlight>
                <a:latin typeface="+mj-lt"/>
              </a:rPr>
              <a:t>) aumenta (</a:t>
            </a:r>
            <a:r>
              <a:rPr lang="es-ES" b="1" dirty="0">
                <a:highlight>
                  <a:srgbClr val="FFFF00"/>
                </a:highlight>
                <a:latin typeface="+mj-lt"/>
              </a:rPr>
              <a:t>1.854 MW</a:t>
            </a:r>
            <a:r>
              <a:rPr lang="es-ES" dirty="0">
                <a:highlight>
                  <a:srgbClr val="FFFF00"/>
                </a:highlight>
                <a:latin typeface="+mj-lt"/>
              </a:rPr>
              <a:t>).</a:t>
            </a:r>
          </a:p>
          <a:p>
            <a:pPr marL="557914" indent="-557914" algn="just"/>
            <a:r>
              <a:rPr lang="es-ES" b="1" dirty="0">
                <a:latin typeface="+mj-lt"/>
              </a:rPr>
              <a:t>Fig. 2 	La producción por cogeneración y el precio del pool no muestran un acoplamiento significativo</a:t>
            </a:r>
            <a:r>
              <a:rPr lang="es-ES" dirty="0">
                <a:latin typeface="+mj-lt"/>
              </a:rPr>
              <a:t>.</a:t>
            </a:r>
          </a:p>
          <a:p>
            <a:pPr marL="557914" indent="-557914" algn="just"/>
            <a:r>
              <a:rPr lang="es-ES" b="1" dirty="0">
                <a:latin typeface="+mj-lt"/>
              </a:rPr>
              <a:t>Fig. 3 	</a:t>
            </a:r>
            <a:r>
              <a:rPr lang="es-ES" dirty="0">
                <a:latin typeface="+mj-lt"/>
              </a:rPr>
              <a:t>La diferencia entre el Instalaciones Registradas (902) y las Instalaciones Operativas (396 MW) aumenta ligeramente (</a:t>
            </a:r>
            <a:r>
              <a:rPr lang="es-ES" b="1" dirty="0">
                <a:latin typeface="+mj-lt"/>
              </a:rPr>
              <a:t>506</a:t>
            </a:r>
            <a:r>
              <a:rPr lang="es-ES" dirty="0">
                <a:latin typeface="+mj-lt"/>
              </a:rPr>
              <a:t>).</a:t>
            </a:r>
          </a:p>
          <a:p>
            <a:pPr marL="557914" indent="-557914" algn="just"/>
            <a:r>
              <a:rPr lang="es-ES" b="1" dirty="0">
                <a:latin typeface="+mj-lt"/>
              </a:rPr>
              <a:t>Fig. 4</a:t>
            </a:r>
            <a:r>
              <a:rPr lang="es-ES" dirty="0">
                <a:latin typeface="+mj-lt"/>
              </a:rPr>
              <a:t>	Re el comentario de la figura 2, la correlación entre precio de pool y producción por cogeneración.</a:t>
            </a:r>
          </a:p>
          <a:p>
            <a:pPr marL="557914" indent="-557914" algn="just"/>
            <a:r>
              <a:rPr lang="es-ES" dirty="0">
                <a:latin typeface="+mj-lt"/>
              </a:rPr>
              <a:t>	La Energía Vendida es un -35,0% inferior en año móvil (16,32 TWh).</a:t>
            </a:r>
          </a:p>
          <a:p>
            <a:pPr marL="557914" indent="-557914" algn="just"/>
            <a:r>
              <a:rPr lang="es-ES" dirty="0">
                <a:latin typeface="+mj-lt"/>
              </a:rPr>
              <a:t>	</a:t>
            </a:r>
            <a:r>
              <a:rPr lang="es-ES" dirty="0">
                <a:highlight>
                  <a:srgbClr val="FFFF00"/>
                </a:highlight>
                <a:latin typeface="+mj-lt"/>
              </a:rPr>
              <a:t>La Potencia No Operativa alcanza el 34,8% (</a:t>
            </a:r>
            <a:r>
              <a:rPr lang="es-ES" b="1" dirty="0">
                <a:highlight>
                  <a:srgbClr val="FFFF00"/>
                </a:highlight>
                <a:latin typeface="+mj-lt"/>
              </a:rPr>
              <a:t>1,854 MW de 5,335 MW registrados</a:t>
            </a:r>
            <a:r>
              <a:rPr lang="es-ES" dirty="0">
                <a:highlight>
                  <a:srgbClr val="FFFF00"/>
                </a:highlight>
                <a:latin typeface="+mj-lt"/>
              </a:rPr>
              <a:t>).</a:t>
            </a:r>
          </a:p>
          <a:p>
            <a:pPr marL="557914" indent="-557914" algn="just"/>
            <a:r>
              <a:rPr lang="es-ES" dirty="0">
                <a:latin typeface="+mj-lt"/>
              </a:rPr>
              <a:t>	</a:t>
            </a:r>
            <a:r>
              <a:rPr lang="es-ES" dirty="0">
                <a:highlight>
                  <a:srgbClr val="FFFF00"/>
                </a:highlight>
                <a:latin typeface="+mj-lt"/>
              </a:rPr>
              <a:t>El número de Instalaciones No Operativas </a:t>
            </a:r>
            <a:r>
              <a:rPr lang="es-ES" dirty="0">
                <a:latin typeface="+mj-lt"/>
              </a:rPr>
              <a:t>sube al</a:t>
            </a:r>
            <a:r>
              <a:rPr lang="es-ES" dirty="0">
                <a:highlight>
                  <a:srgbClr val="FFFF00"/>
                </a:highlight>
                <a:latin typeface="+mj-lt"/>
              </a:rPr>
              <a:t> 56,1% (</a:t>
            </a:r>
            <a:r>
              <a:rPr lang="es-ES" b="1" dirty="0">
                <a:highlight>
                  <a:srgbClr val="FFFF00"/>
                </a:highlight>
                <a:latin typeface="+mj-lt"/>
              </a:rPr>
              <a:t>506 de 902 registradas</a:t>
            </a:r>
            <a:r>
              <a:rPr lang="es-ES" dirty="0">
                <a:highlight>
                  <a:srgbClr val="FFFF00"/>
                </a:highlight>
                <a:latin typeface="+mj-lt"/>
              </a:rPr>
              <a:t>).</a:t>
            </a:r>
          </a:p>
          <a:p>
            <a:pPr marL="561205" indent="-561205" algn="just"/>
            <a:endParaRPr lang="es-ES" dirty="0">
              <a:latin typeface="+mj-lt"/>
            </a:endParaRPr>
          </a:p>
          <a:p>
            <a:pPr algn="just"/>
            <a:endParaRPr lang="en-US" dirty="0"/>
          </a:p>
        </p:txBody>
      </p:sp>
    </p:spTree>
    <p:extLst>
      <p:ext uri="{BB962C8B-B14F-4D97-AF65-F5344CB8AC3E}">
        <p14:creationId xmlns:p14="http://schemas.microsoft.com/office/powerpoint/2010/main" val="391114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marL="373588" indent="-373588" algn="just"/>
            <a:r>
              <a:rPr lang="es-ES" dirty="0">
                <a:latin typeface="+mj-lt"/>
              </a:rPr>
              <a:t>Con datos del último fichero Cuadros:</a:t>
            </a:r>
          </a:p>
          <a:p>
            <a:pPr marL="373588" indent="-373588" algn="just"/>
            <a:r>
              <a:rPr lang="es-ES" dirty="0">
                <a:latin typeface="+mj-lt"/>
              </a:rPr>
              <a:t>-	</a:t>
            </a:r>
            <a:r>
              <a:rPr lang="es-ES" dirty="0">
                <a:highlight>
                  <a:srgbClr val="FFFF00"/>
                </a:highlight>
                <a:latin typeface="+mj-lt"/>
              </a:rPr>
              <a:t>CNMC ha dado de baja </a:t>
            </a:r>
            <a:r>
              <a:rPr lang="es-ES" b="1" dirty="0">
                <a:highlight>
                  <a:srgbClr val="FFFF00"/>
                </a:highlight>
                <a:latin typeface="+mj-lt"/>
              </a:rPr>
              <a:t>160 MW </a:t>
            </a:r>
            <a:r>
              <a:rPr lang="es-ES" dirty="0">
                <a:highlight>
                  <a:srgbClr val="FFFF00"/>
                </a:highlight>
                <a:latin typeface="+mj-lt"/>
              </a:rPr>
              <a:t>en 2025</a:t>
            </a:r>
            <a:r>
              <a:rPr lang="es-ES" dirty="0">
                <a:latin typeface="+mj-lt"/>
              </a:rPr>
              <a:t>.</a:t>
            </a:r>
          </a:p>
          <a:p>
            <a:pPr marL="373588" indent="-373588" algn="just"/>
            <a:r>
              <a:rPr lang="es-ES" dirty="0">
                <a:latin typeface="+mj-lt"/>
              </a:rPr>
              <a:t>-	</a:t>
            </a:r>
            <a:r>
              <a:rPr lang="es-ES" dirty="0">
                <a:highlight>
                  <a:srgbClr val="FFFF00"/>
                </a:highlight>
                <a:latin typeface="+mj-lt"/>
              </a:rPr>
              <a:t>Hay </a:t>
            </a:r>
            <a:r>
              <a:rPr lang="es-ES" b="1" dirty="0">
                <a:highlight>
                  <a:srgbClr val="FFFF00"/>
                </a:highlight>
                <a:latin typeface="+mj-lt"/>
              </a:rPr>
              <a:t>67 MW </a:t>
            </a:r>
            <a:r>
              <a:rPr lang="es-ES" dirty="0">
                <a:highlight>
                  <a:srgbClr val="FFFF00"/>
                </a:highlight>
                <a:latin typeface="+mj-lt"/>
              </a:rPr>
              <a:t>adicionales que no operan en 2025</a:t>
            </a:r>
            <a:r>
              <a:rPr lang="es-ES" dirty="0">
                <a:latin typeface="+mj-lt"/>
              </a:rPr>
              <a:t>.</a:t>
            </a:r>
          </a:p>
          <a:p>
            <a:pPr marL="373588" indent="-373588" algn="just">
              <a:buFontTx/>
              <a:buChar char="-"/>
            </a:pPr>
            <a:r>
              <a:rPr lang="es-ES" dirty="0">
                <a:highlight>
                  <a:srgbClr val="FFFF00"/>
                </a:highlight>
                <a:latin typeface="+mj-lt"/>
              </a:rPr>
              <a:t>La </a:t>
            </a:r>
            <a:r>
              <a:rPr lang="es-ES" b="1" dirty="0">
                <a:highlight>
                  <a:srgbClr val="FFFF00"/>
                </a:highlight>
                <a:latin typeface="+mj-lt"/>
              </a:rPr>
              <a:t>Potencia que No Opera en Continuo </a:t>
            </a:r>
            <a:r>
              <a:rPr lang="es-ES" dirty="0">
                <a:highlight>
                  <a:srgbClr val="FFFF00"/>
                </a:highlight>
                <a:latin typeface="+mj-lt"/>
              </a:rPr>
              <a:t>alcanza los </a:t>
            </a:r>
            <a:r>
              <a:rPr lang="es-ES" b="1" dirty="0">
                <a:highlight>
                  <a:srgbClr val="FFFF00"/>
                </a:highlight>
                <a:latin typeface="+mj-lt"/>
              </a:rPr>
              <a:t>1,854 MW.</a:t>
            </a:r>
            <a:endParaRPr lang="en-US" b="1" dirty="0">
              <a:highlight>
                <a:srgbClr val="FFFF00"/>
              </a:highlight>
            </a:endParaRPr>
          </a:p>
          <a:p>
            <a:pPr marL="373588" indent="-373588" algn="just">
              <a:buFontTx/>
              <a:buChar char="-"/>
            </a:pPr>
            <a:r>
              <a:rPr lang="es-ES" dirty="0">
                <a:highlight>
                  <a:srgbClr val="FFFF00"/>
                </a:highlight>
                <a:latin typeface="+mj-lt"/>
              </a:rPr>
              <a:t>Las </a:t>
            </a:r>
            <a:r>
              <a:rPr lang="es-ES" b="1" dirty="0">
                <a:highlight>
                  <a:srgbClr val="FFFF00"/>
                </a:highlight>
                <a:latin typeface="+mj-lt"/>
              </a:rPr>
              <a:t>Instalaciones que No Operan en Continuo </a:t>
            </a:r>
            <a:r>
              <a:rPr lang="es-ES" dirty="0">
                <a:highlight>
                  <a:srgbClr val="FFFF00"/>
                </a:highlight>
                <a:latin typeface="+mj-lt"/>
              </a:rPr>
              <a:t>alcanza las </a:t>
            </a:r>
            <a:r>
              <a:rPr lang="es-ES" b="1" dirty="0">
                <a:highlight>
                  <a:srgbClr val="FFFF00"/>
                </a:highlight>
                <a:latin typeface="+mj-lt"/>
              </a:rPr>
              <a:t>506</a:t>
            </a:r>
            <a:r>
              <a:rPr lang="es-ES" dirty="0">
                <a:highlight>
                  <a:srgbClr val="FFFF00"/>
                </a:highlight>
                <a:latin typeface="+mj-lt"/>
              </a:rPr>
              <a:t>.</a:t>
            </a:r>
          </a:p>
          <a:p>
            <a:pPr algn="just"/>
            <a:endParaRPr lang="en-US" dirty="0"/>
          </a:p>
        </p:txBody>
      </p:sp>
    </p:spTree>
    <p:extLst>
      <p:ext uri="{BB962C8B-B14F-4D97-AF65-F5344CB8AC3E}">
        <p14:creationId xmlns:p14="http://schemas.microsoft.com/office/powerpoint/2010/main" val="393950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479631" y="4862794"/>
            <a:ext cx="6106395" cy="4604184"/>
          </a:xfrm>
        </p:spPr>
        <p:txBody>
          <a:bodyPr/>
          <a:lstStyle/>
          <a:p>
            <a:pPr marL="373588" indent="-373588" algn="just"/>
            <a:r>
              <a:rPr lang="es-ES" dirty="0">
                <a:latin typeface="+mj-lt"/>
              </a:rPr>
              <a:t>Con datos del último fichero Cuadros:</a:t>
            </a:r>
          </a:p>
          <a:p>
            <a:pPr marL="561205" indent="-561205" algn="just"/>
            <a:r>
              <a:rPr lang="es-ES" b="1" dirty="0">
                <a:latin typeface="+mj-lt"/>
              </a:rPr>
              <a:t>Fig. 1 	</a:t>
            </a:r>
            <a:r>
              <a:rPr lang="es-ES" b="1" dirty="0">
                <a:highlight>
                  <a:srgbClr val="FFFF00"/>
                </a:highlight>
                <a:latin typeface="+mj-lt"/>
              </a:rPr>
              <a:t>La Potencia No Generando aumenta algo </a:t>
            </a:r>
            <a:r>
              <a:rPr lang="es-ES" b="1" dirty="0">
                <a:latin typeface="+mj-lt"/>
              </a:rPr>
              <a:t>(2,63 GW), baja </a:t>
            </a:r>
            <a:r>
              <a:rPr lang="es-ES" b="1" dirty="0">
                <a:highlight>
                  <a:srgbClr val="FFFF00"/>
                </a:highlight>
                <a:latin typeface="+mj-lt"/>
              </a:rPr>
              <a:t>ligeramente la Potencia Generando en B. C. </a:t>
            </a:r>
            <a:r>
              <a:rPr lang="es-ES" b="1" dirty="0">
                <a:latin typeface="+mj-lt"/>
              </a:rPr>
              <a:t>(3,26 GW), aumentan ligeramente </a:t>
            </a:r>
            <a:r>
              <a:rPr lang="es-ES" b="1" dirty="0">
                <a:highlight>
                  <a:srgbClr val="FFFF00"/>
                </a:highlight>
                <a:latin typeface="+mj-lt"/>
              </a:rPr>
              <a:t>las plantas en TT</a:t>
            </a:r>
            <a:r>
              <a:rPr lang="es-ES" b="1" dirty="0">
                <a:latin typeface="+mj-lt"/>
              </a:rPr>
              <a:t> (3,14 GW) </a:t>
            </a:r>
            <a:r>
              <a:rPr lang="es-ES" b="1" dirty="0">
                <a:highlight>
                  <a:srgbClr val="FFFF00"/>
                </a:highlight>
                <a:latin typeface="+mj-lt"/>
              </a:rPr>
              <a:t>y se reducen las que están en AC </a:t>
            </a:r>
            <a:r>
              <a:rPr lang="es-ES" b="1" dirty="0">
                <a:latin typeface="+mj-lt"/>
              </a:rPr>
              <a:t>(175 MW) respecto al mes anterior</a:t>
            </a:r>
            <a:r>
              <a:rPr lang="es-ES" dirty="0">
                <a:latin typeface="+mj-lt"/>
              </a:rPr>
              <a:t>. </a:t>
            </a:r>
          </a:p>
          <a:p>
            <a:pPr marL="561205" indent="-561205" algn="just"/>
            <a:r>
              <a:rPr lang="es-ES" b="1" dirty="0">
                <a:latin typeface="+mj-lt"/>
              </a:rPr>
              <a:t>Fig. 2 	Baja la energía en TT (1,26 GWh) y aumenta la de AC (0,51 TWh).</a:t>
            </a:r>
          </a:p>
          <a:p>
            <a:pPr marL="561205" indent="-561205" algn="just"/>
            <a:r>
              <a:rPr lang="es-ES" b="1" dirty="0">
                <a:latin typeface="+mj-lt"/>
              </a:rPr>
              <a:t>Fig. 3 	Aumentan las instalaciones No Generando (552), bajan las que producen en B. C. (398), las instalaciones en TT (322) y las de AC (76). </a:t>
            </a:r>
          </a:p>
          <a:p>
            <a:pPr marL="561205" indent="-561205" algn="just"/>
            <a:r>
              <a:rPr lang="es-ES" b="1" dirty="0">
                <a:latin typeface="+mj-lt"/>
              </a:rPr>
              <a:t>Fig. 4</a:t>
            </a:r>
            <a:r>
              <a:rPr lang="es-ES" dirty="0">
                <a:latin typeface="+mj-lt"/>
              </a:rPr>
              <a:t>	Mismo comentario que respecto a la Fig. 1.</a:t>
            </a:r>
          </a:p>
          <a:p>
            <a:pPr marL="561205" indent="-561205" algn="just"/>
            <a:r>
              <a:rPr lang="es-ES" b="1" dirty="0">
                <a:latin typeface="+mj-lt"/>
              </a:rPr>
              <a:t>Fig. 5</a:t>
            </a:r>
            <a:r>
              <a:rPr lang="es-ES" dirty="0">
                <a:latin typeface="+mj-lt"/>
              </a:rPr>
              <a:t>	Mismo comentario que respecto a la Fig. 2.</a:t>
            </a:r>
          </a:p>
          <a:p>
            <a:pPr marL="561205" indent="-561205" algn="just"/>
            <a:r>
              <a:rPr lang="es-ES" b="1" dirty="0">
                <a:latin typeface="+mj-lt"/>
              </a:rPr>
              <a:t>Fig. 6</a:t>
            </a:r>
            <a:r>
              <a:rPr lang="es-ES" dirty="0">
                <a:latin typeface="+mj-lt"/>
              </a:rPr>
              <a:t>	Mismo comentario que respecto a la Fig. 3.</a:t>
            </a:r>
          </a:p>
          <a:p>
            <a:endParaRPr lang="es-ES" dirty="0"/>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8</a:t>
            </a:fld>
            <a:endParaRPr lang="en-US"/>
          </a:p>
        </p:txBody>
      </p:sp>
    </p:spTree>
    <p:extLst>
      <p:ext uri="{BB962C8B-B14F-4D97-AF65-F5344CB8AC3E}">
        <p14:creationId xmlns:p14="http://schemas.microsoft.com/office/powerpoint/2010/main" val="97188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73588" indent="-373588" algn="just"/>
            <a:r>
              <a:rPr lang="es-ES" dirty="0">
                <a:latin typeface="+mj-lt"/>
              </a:rPr>
              <a:t>Con datos del último fichero Cuadros:</a:t>
            </a:r>
          </a:p>
          <a:p>
            <a:pPr marL="561205" indent="-561205" algn="just"/>
            <a:r>
              <a:rPr lang="es-ES" b="1" dirty="0">
                <a:latin typeface="+mj-lt"/>
              </a:rPr>
              <a:t>Fig. 1</a:t>
            </a:r>
            <a:r>
              <a:rPr lang="es-ES" dirty="0">
                <a:latin typeface="+mj-lt"/>
              </a:rPr>
              <a:t>	</a:t>
            </a:r>
            <a:r>
              <a:rPr lang="es-ES" b="1" dirty="0">
                <a:highlight>
                  <a:srgbClr val="FFFF00"/>
                </a:highlight>
                <a:latin typeface="+mj-lt"/>
              </a:rPr>
              <a:t>Sube el porcentaje de plantas que están en TT frente al total registrado</a:t>
            </a:r>
            <a:r>
              <a:rPr lang="es-ES" b="1" dirty="0">
                <a:latin typeface="+mj-lt"/>
              </a:rPr>
              <a:t>.</a:t>
            </a:r>
          </a:p>
          <a:p>
            <a:pPr marL="561205" indent="-561205" algn="just"/>
            <a:r>
              <a:rPr lang="es-ES" b="1" dirty="0">
                <a:latin typeface="+mj-lt"/>
              </a:rPr>
              <a:t>	</a:t>
            </a:r>
            <a:r>
              <a:rPr lang="es-ES" b="0" dirty="0">
                <a:latin typeface="+mj-lt"/>
              </a:rPr>
              <a:t>No es el caso de </a:t>
            </a:r>
            <a:r>
              <a:rPr lang="es-ES" dirty="0">
                <a:latin typeface="+mj-lt"/>
              </a:rPr>
              <a:t>la Energía..</a:t>
            </a:r>
          </a:p>
          <a:p>
            <a:pPr marL="561205" indent="-561205" algn="just"/>
            <a:r>
              <a:rPr lang="es-ES" dirty="0">
                <a:latin typeface="+mj-lt"/>
              </a:rPr>
              <a:t>	Si es el caso de las instalaciones.</a:t>
            </a:r>
          </a:p>
          <a:p>
            <a:pPr marL="561205" marR="0" lvl="0" indent="-561205"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2</a:t>
            </a:r>
            <a:r>
              <a:rPr lang="es-ES" dirty="0">
                <a:latin typeface="+mj-lt"/>
              </a:rPr>
              <a:t>	</a:t>
            </a:r>
            <a:r>
              <a:rPr lang="es-ES" b="1" dirty="0">
                <a:latin typeface="+mj-lt"/>
              </a:rPr>
              <a:t>Suben potencia e instalaciones no produciendo, bajando la energía.</a:t>
            </a:r>
          </a:p>
          <a:p>
            <a:pPr marL="561205" indent="-561205" algn="just"/>
            <a:r>
              <a:rPr lang="es-ES" b="1" dirty="0">
                <a:latin typeface="+mj-lt"/>
              </a:rPr>
              <a:t>Fig. 3 	Baja la potencia en AC frente al total registrado.</a:t>
            </a:r>
            <a:r>
              <a:rPr lang="es-ES" dirty="0">
                <a:latin typeface="+mj-lt"/>
              </a:rPr>
              <a:t> </a:t>
            </a:r>
          </a:p>
          <a:p>
            <a:pPr marL="561205" indent="-561205" algn="just"/>
            <a:r>
              <a:rPr lang="es-ES" b="1" dirty="0">
                <a:latin typeface="+mj-lt"/>
              </a:rPr>
              <a:t>	</a:t>
            </a:r>
            <a:r>
              <a:rPr lang="es-ES" b="0" dirty="0">
                <a:latin typeface="+mj-lt"/>
              </a:rPr>
              <a:t>No es el caso de </a:t>
            </a:r>
            <a:r>
              <a:rPr lang="es-ES" dirty="0">
                <a:latin typeface="+mj-lt"/>
              </a:rPr>
              <a:t>la Energía..</a:t>
            </a:r>
          </a:p>
          <a:p>
            <a:pPr marL="561205" indent="-561205" algn="just"/>
            <a:r>
              <a:rPr lang="es-ES" dirty="0">
                <a:latin typeface="+mj-lt"/>
              </a:rPr>
              <a:t>	Si es el caso de las instalaciones.</a:t>
            </a:r>
          </a:p>
          <a:p>
            <a:pPr marL="561205" indent="-561205" algn="just"/>
            <a:r>
              <a:rPr lang="es-ES" b="1" dirty="0">
                <a:latin typeface="+mj-lt"/>
              </a:rPr>
              <a:t>Fig. 4</a:t>
            </a:r>
            <a:r>
              <a:rPr lang="es-ES" dirty="0">
                <a:latin typeface="+mj-lt"/>
              </a:rPr>
              <a:t>	</a:t>
            </a:r>
            <a:r>
              <a:rPr lang="es-ES" b="1" dirty="0">
                <a:latin typeface="+mj-lt"/>
              </a:rPr>
              <a:t>Suben potencia y energía de plantas en AC.</a:t>
            </a:r>
          </a:p>
          <a:p>
            <a:pPr marL="561205" indent="-561205" algn="just"/>
            <a:r>
              <a:rPr lang="es-ES" dirty="0">
                <a:latin typeface="+mj-lt"/>
              </a:rPr>
              <a:t>	</a:t>
            </a:r>
            <a:r>
              <a:rPr lang="es-ES" b="1" dirty="0">
                <a:latin typeface="+mj-lt"/>
              </a:rPr>
              <a:t>Bajan potencia y energía de plantas en TT.</a:t>
            </a:r>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9</a:t>
            </a:fld>
            <a:endParaRPr lang="en-US"/>
          </a:p>
        </p:txBody>
      </p:sp>
    </p:spTree>
    <p:extLst>
      <p:ext uri="{BB962C8B-B14F-4D97-AF65-F5344CB8AC3E}">
        <p14:creationId xmlns:p14="http://schemas.microsoft.com/office/powerpoint/2010/main" val="3789192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solidFill>
          <a:srgbClr val="95C03A"/>
        </a:solidFill>
        <a:effectLst/>
      </p:bgPr>
    </p:bg>
    <p:spTree>
      <p:nvGrpSpPr>
        <p:cNvPr id="1" name=""/>
        <p:cNvGrpSpPr/>
        <p:nvPr/>
      </p:nvGrpSpPr>
      <p:grpSpPr>
        <a:xfrm>
          <a:off x="0" y="0"/>
          <a:ext cx="0" cy="0"/>
          <a:chOff x="0" y="0"/>
          <a:chExt cx="0" cy="0"/>
        </a:xfrm>
      </p:grpSpPr>
      <p:grpSp>
        <p:nvGrpSpPr>
          <p:cNvPr id="3" name="Agrupar 15">
            <a:extLst>
              <a:ext uri="{FF2B5EF4-FFF2-40B4-BE49-F238E27FC236}">
                <a16:creationId xmlns:a16="http://schemas.microsoft.com/office/drawing/2014/main" id="{145D5A5C-6364-4F5E-9334-2733F012721D}"/>
              </a:ext>
            </a:extLst>
          </p:cNvPr>
          <p:cNvGrpSpPr>
            <a:grpSpLocks/>
          </p:cNvGrpSpPr>
          <p:nvPr userDrawn="1"/>
        </p:nvGrpSpPr>
        <p:grpSpPr bwMode="auto">
          <a:xfrm>
            <a:off x="0" y="-1"/>
            <a:ext cx="8365066" cy="6858001"/>
            <a:chOff x="0" y="-3"/>
            <a:chExt cx="5960532" cy="4911520"/>
          </a:xfrm>
        </p:grpSpPr>
        <p:grpSp>
          <p:nvGrpSpPr>
            <p:cNvPr id="4" name="Agrupar 6">
              <a:extLst>
                <a:ext uri="{FF2B5EF4-FFF2-40B4-BE49-F238E27FC236}">
                  <a16:creationId xmlns:a16="http://schemas.microsoft.com/office/drawing/2014/main" id="{28193483-1232-4086-81F5-C8C28E25ECED}"/>
                </a:ext>
              </a:extLst>
            </p:cNvPr>
            <p:cNvGrpSpPr>
              <a:grpSpLocks/>
            </p:cNvGrpSpPr>
            <p:nvPr/>
          </p:nvGrpSpPr>
          <p:grpSpPr bwMode="auto">
            <a:xfrm>
              <a:off x="0" y="-3"/>
              <a:ext cx="5425592" cy="4911520"/>
              <a:chOff x="0" y="-3"/>
              <a:chExt cx="5425592" cy="4911520"/>
            </a:xfrm>
          </p:grpSpPr>
          <p:sp>
            <p:nvSpPr>
              <p:cNvPr id="6" name="Rectángulo 5">
                <a:extLst>
                  <a:ext uri="{FF2B5EF4-FFF2-40B4-BE49-F238E27FC236}">
                    <a16:creationId xmlns:a16="http://schemas.microsoft.com/office/drawing/2014/main" id="{2DD43E8B-862B-4FDE-A516-FECEC073A9BC}"/>
                  </a:ext>
                </a:extLst>
              </p:cNvPr>
              <p:cNvSpPr/>
              <p:nvPr/>
            </p:nvSpPr>
            <p:spPr>
              <a:xfrm>
                <a:off x="0" y="-3"/>
                <a:ext cx="1506724" cy="4911520"/>
              </a:xfrm>
              <a:prstGeom prst="rect">
                <a:avLst/>
              </a:prstGeom>
              <a:solidFill>
                <a:srgbClr val="0611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7" name="Triángulo rectángulo 6">
                <a:extLst>
                  <a:ext uri="{FF2B5EF4-FFF2-40B4-BE49-F238E27FC236}">
                    <a16:creationId xmlns:a16="http://schemas.microsoft.com/office/drawing/2014/main" id="{AA01A0E1-2E53-4726-A154-9D662D74C08B}"/>
                  </a:ext>
                </a:extLst>
              </p:cNvPr>
              <p:cNvSpPr/>
              <p:nvPr/>
            </p:nvSpPr>
            <p:spPr>
              <a:xfrm flipV="1">
                <a:off x="947170" y="-3"/>
                <a:ext cx="4477941" cy="1420962"/>
              </a:xfrm>
              <a:prstGeom prst="rtTriangle">
                <a:avLst/>
              </a:prstGeom>
              <a:solidFill>
                <a:srgbClr val="0612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8" name="Triángulo rectángulo 7">
                <a:extLst>
                  <a:ext uri="{FF2B5EF4-FFF2-40B4-BE49-F238E27FC236}">
                    <a16:creationId xmlns:a16="http://schemas.microsoft.com/office/drawing/2014/main" id="{D63C0EF6-B7DA-456E-BE26-B4F189BBA5A3}"/>
                  </a:ext>
                </a:extLst>
              </p:cNvPr>
              <p:cNvSpPr/>
              <p:nvPr/>
            </p:nvSpPr>
            <p:spPr>
              <a:xfrm rot="16200000" flipV="1">
                <a:off x="501290" y="3055439"/>
                <a:ext cx="2713705" cy="998449"/>
              </a:xfrm>
              <a:prstGeom prst="rtTriangle">
                <a:avLst/>
              </a:prstGeom>
              <a:solidFill>
                <a:srgbClr val="0612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9" name="Rectángulo 8">
                <a:extLst>
                  <a:ext uri="{FF2B5EF4-FFF2-40B4-BE49-F238E27FC236}">
                    <a16:creationId xmlns:a16="http://schemas.microsoft.com/office/drawing/2014/main" id="{5960CF22-10EF-44F9-8191-60D0AD84785F}"/>
                  </a:ext>
                </a:extLst>
              </p:cNvPr>
              <p:cNvSpPr/>
              <p:nvPr/>
            </p:nvSpPr>
            <p:spPr>
              <a:xfrm>
                <a:off x="238301" y="1205251"/>
                <a:ext cx="1508232" cy="580754"/>
              </a:xfrm>
              <a:prstGeom prst="rect">
                <a:avLst/>
              </a:prstGeom>
              <a:solidFill>
                <a:srgbClr val="0611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pic>
          <p:nvPicPr>
            <p:cNvPr id="5" name="Imagen 18" descr="forma cogen.png">
              <a:extLst>
                <a:ext uri="{FF2B5EF4-FFF2-40B4-BE49-F238E27FC236}">
                  <a16:creationId xmlns:a16="http://schemas.microsoft.com/office/drawing/2014/main" id="{BEB81C6E-1C7B-492A-9554-490EC08EBC47}"/>
                </a:ext>
              </a:extLst>
            </p:cNvPr>
            <p:cNvPicPr>
              <a:picLocks noChangeAspect="1"/>
            </p:cNvPicPr>
            <p:nvPr/>
          </p:nvPicPr>
          <p:blipFill>
            <a:blip r:embed="rId2">
              <a:extLst>
                <a:ext uri="{28A0092B-C50C-407E-A947-70E740481C1C}">
                  <a14:useLocalDpi xmlns:a14="http://schemas.microsoft.com/office/drawing/2010/main" val="0"/>
                </a:ext>
              </a:extLst>
            </a:blip>
            <a:srcRect l="4349" t="13692" b="27612"/>
            <a:stretch>
              <a:fillRect/>
            </a:stretch>
          </p:blipFill>
          <p:spPr bwMode="auto">
            <a:xfrm>
              <a:off x="0" y="0"/>
              <a:ext cx="5960532" cy="491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n 2" descr="logo_cogen-blanco.png">
            <a:extLst>
              <a:ext uri="{FF2B5EF4-FFF2-40B4-BE49-F238E27FC236}">
                <a16:creationId xmlns:a16="http://schemas.microsoft.com/office/drawing/2014/main" id="{9C22011C-C237-4317-ACD7-F23056994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6985" y="5367865"/>
            <a:ext cx="2034116" cy="120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a:extLst>
              <a:ext uri="{FF2B5EF4-FFF2-40B4-BE49-F238E27FC236}">
                <a16:creationId xmlns:a16="http://schemas.microsoft.com/office/drawing/2014/main" id="{F9F40F96-0CDA-4EF1-9DE4-1FB77BDA0B8E}"/>
              </a:ext>
            </a:extLst>
          </p:cNvPr>
          <p:cNvSpPr>
            <a:spLocks noChangeArrowheads="1"/>
          </p:cNvSpPr>
          <p:nvPr userDrawn="1"/>
        </p:nvSpPr>
        <p:spPr bwMode="auto">
          <a:xfrm>
            <a:off x="5402790" y="5856757"/>
            <a:ext cx="54906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pt-BR" altLang="es-ES" sz="900">
                <a:solidFill>
                  <a:schemeClr val="bg1"/>
                </a:solidFill>
                <a:latin typeface="DIN-Regular" pitchFamily="34" charset="0"/>
                <a:ea typeface="ヒラギノ角ゴ Pro W3" charset="-128"/>
              </a:rPr>
              <a:t>ASOCIACIÓN ESPAÑOLA PARA LA PROMOCIÓN DE LA COGENERACIÓN</a:t>
            </a:r>
            <a:endParaRPr lang="en-US" altLang="es-ES" sz="1000">
              <a:solidFill>
                <a:schemeClr val="accent2"/>
              </a:solidFill>
              <a:latin typeface="DIN-Regular" pitchFamily="34" charset="0"/>
              <a:ea typeface="ヒラギノ角ゴ Pro W3" charset="-128"/>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En blanco">
    <p:bg>
      <p:bgPr>
        <a:solidFill>
          <a:srgbClr val="95C03A"/>
        </a:solidFill>
        <a:effectLst/>
      </p:bgPr>
    </p:bg>
    <p:spTree>
      <p:nvGrpSpPr>
        <p:cNvPr id="1" name=""/>
        <p:cNvGrpSpPr/>
        <p:nvPr/>
      </p:nvGrpSpPr>
      <p:grpSpPr>
        <a:xfrm>
          <a:off x="0" y="0"/>
          <a:ext cx="0" cy="0"/>
          <a:chOff x="0" y="0"/>
          <a:chExt cx="0" cy="0"/>
        </a:xfrm>
      </p:grpSpPr>
      <p:grpSp>
        <p:nvGrpSpPr>
          <p:cNvPr id="3" name="Agrupar 15">
            <a:extLst>
              <a:ext uri="{FF2B5EF4-FFF2-40B4-BE49-F238E27FC236}">
                <a16:creationId xmlns:a16="http://schemas.microsoft.com/office/drawing/2014/main" id="{145D5A5C-6364-4F5E-9334-2733F012721D}"/>
              </a:ext>
            </a:extLst>
          </p:cNvPr>
          <p:cNvGrpSpPr>
            <a:grpSpLocks/>
          </p:cNvGrpSpPr>
          <p:nvPr userDrawn="1"/>
        </p:nvGrpSpPr>
        <p:grpSpPr bwMode="auto">
          <a:xfrm>
            <a:off x="0" y="0"/>
            <a:ext cx="8365066" cy="6858000"/>
            <a:chOff x="0" y="-3"/>
            <a:chExt cx="5960532" cy="4911520"/>
          </a:xfrm>
        </p:grpSpPr>
        <p:grpSp>
          <p:nvGrpSpPr>
            <p:cNvPr id="4" name="Agrupar 6">
              <a:extLst>
                <a:ext uri="{FF2B5EF4-FFF2-40B4-BE49-F238E27FC236}">
                  <a16:creationId xmlns:a16="http://schemas.microsoft.com/office/drawing/2014/main" id="{28193483-1232-4086-81F5-C8C28E25ECED}"/>
                </a:ext>
              </a:extLst>
            </p:cNvPr>
            <p:cNvGrpSpPr>
              <a:grpSpLocks/>
            </p:cNvGrpSpPr>
            <p:nvPr/>
          </p:nvGrpSpPr>
          <p:grpSpPr bwMode="auto">
            <a:xfrm>
              <a:off x="0" y="-3"/>
              <a:ext cx="5425592" cy="4911520"/>
              <a:chOff x="0" y="-3"/>
              <a:chExt cx="5425592" cy="4911520"/>
            </a:xfrm>
          </p:grpSpPr>
          <p:sp>
            <p:nvSpPr>
              <p:cNvPr id="6" name="Rectángulo 5">
                <a:extLst>
                  <a:ext uri="{FF2B5EF4-FFF2-40B4-BE49-F238E27FC236}">
                    <a16:creationId xmlns:a16="http://schemas.microsoft.com/office/drawing/2014/main" id="{2DD43E8B-862B-4FDE-A516-FECEC073A9BC}"/>
                  </a:ext>
                </a:extLst>
              </p:cNvPr>
              <p:cNvSpPr/>
              <p:nvPr/>
            </p:nvSpPr>
            <p:spPr>
              <a:xfrm>
                <a:off x="0" y="-3"/>
                <a:ext cx="1506724" cy="4911520"/>
              </a:xfrm>
              <a:prstGeom prst="rect">
                <a:avLst/>
              </a:prstGeom>
              <a:solidFill>
                <a:srgbClr val="0611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7" name="Triángulo rectángulo 6">
                <a:extLst>
                  <a:ext uri="{FF2B5EF4-FFF2-40B4-BE49-F238E27FC236}">
                    <a16:creationId xmlns:a16="http://schemas.microsoft.com/office/drawing/2014/main" id="{AA01A0E1-2E53-4726-A154-9D662D74C08B}"/>
                  </a:ext>
                </a:extLst>
              </p:cNvPr>
              <p:cNvSpPr/>
              <p:nvPr/>
            </p:nvSpPr>
            <p:spPr>
              <a:xfrm flipV="1">
                <a:off x="947170" y="-3"/>
                <a:ext cx="4477941" cy="1420962"/>
              </a:xfrm>
              <a:prstGeom prst="rtTriangle">
                <a:avLst/>
              </a:prstGeom>
              <a:solidFill>
                <a:srgbClr val="0612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8" name="Triángulo rectángulo 7">
                <a:extLst>
                  <a:ext uri="{FF2B5EF4-FFF2-40B4-BE49-F238E27FC236}">
                    <a16:creationId xmlns:a16="http://schemas.microsoft.com/office/drawing/2014/main" id="{D63C0EF6-B7DA-456E-BE26-B4F189BBA5A3}"/>
                  </a:ext>
                </a:extLst>
              </p:cNvPr>
              <p:cNvSpPr/>
              <p:nvPr/>
            </p:nvSpPr>
            <p:spPr>
              <a:xfrm rot="16200000" flipV="1">
                <a:off x="501290" y="3055439"/>
                <a:ext cx="2713705" cy="998449"/>
              </a:xfrm>
              <a:prstGeom prst="rtTriangle">
                <a:avLst/>
              </a:prstGeom>
              <a:solidFill>
                <a:srgbClr val="0612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9" name="Rectángulo 8">
                <a:extLst>
                  <a:ext uri="{FF2B5EF4-FFF2-40B4-BE49-F238E27FC236}">
                    <a16:creationId xmlns:a16="http://schemas.microsoft.com/office/drawing/2014/main" id="{5960CF22-10EF-44F9-8191-60D0AD84785F}"/>
                  </a:ext>
                </a:extLst>
              </p:cNvPr>
              <p:cNvSpPr/>
              <p:nvPr/>
            </p:nvSpPr>
            <p:spPr>
              <a:xfrm>
                <a:off x="238301" y="1205251"/>
                <a:ext cx="1508232" cy="580754"/>
              </a:xfrm>
              <a:prstGeom prst="rect">
                <a:avLst/>
              </a:prstGeom>
              <a:solidFill>
                <a:srgbClr val="0611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pic>
          <p:nvPicPr>
            <p:cNvPr id="5" name="Imagen 18" descr="forma cogen.png">
              <a:extLst>
                <a:ext uri="{FF2B5EF4-FFF2-40B4-BE49-F238E27FC236}">
                  <a16:creationId xmlns:a16="http://schemas.microsoft.com/office/drawing/2014/main" id="{BEB81C6E-1C7B-492A-9554-490EC08EBC47}"/>
                </a:ext>
              </a:extLst>
            </p:cNvPr>
            <p:cNvPicPr>
              <a:picLocks noChangeAspect="1"/>
            </p:cNvPicPr>
            <p:nvPr/>
          </p:nvPicPr>
          <p:blipFill>
            <a:blip r:embed="rId2">
              <a:extLst>
                <a:ext uri="{28A0092B-C50C-407E-A947-70E740481C1C}">
                  <a14:useLocalDpi xmlns:a14="http://schemas.microsoft.com/office/drawing/2010/main" val="0"/>
                </a:ext>
              </a:extLst>
            </a:blip>
            <a:srcRect l="4349" t="13692" b="27612"/>
            <a:stretch>
              <a:fillRect/>
            </a:stretch>
          </p:blipFill>
          <p:spPr bwMode="auto">
            <a:xfrm>
              <a:off x="0" y="0"/>
              <a:ext cx="5960532" cy="491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n 2" descr="logo_cogen-blanco.png">
            <a:extLst>
              <a:ext uri="{FF2B5EF4-FFF2-40B4-BE49-F238E27FC236}">
                <a16:creationId xmlns:a16="http://schemas.microsoft.com/office/drawing/2014/main" id="{9C22011C-C237-4317-ACD7-F23056994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6985" y="5367865"/>
            <a:ext cx="2034116" cy="120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B68868BE-49EF-4602-A639-ACFD00E9EF47}"/>
              </a:ext>
            </a:extLst>
          </p:cNvPr>
          <p:cNvSpPr txBox="1">
            <a:spLocks noChangeArrowheads="1"/>
          </p:cNvSpPr>
          <p:nvPr userDrawn="1"/>
        </p:nvSpPr>
        <p:spPr bwMode="auto">
          <a:xfrm>
            <a:off x="5417759" y="5367865"/>
            <a:ext cx="6400799" cy="4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r>
              <a:rPr lang="es-ES" altLang="es-ES" sz="3000" b="1">
                <a:solidFill>
                  <a:schemeClr val="bg1"/>
                </a:solidFill>
                <a:latin typeface="Calibri" panose="020F0502020204030204" pitchFamily="34" charset="0"/>
              </a:rPr>
              <a:t>Asóciate a COGEN España </a:t>
            </a:r>
            <a:endParaRPr lang="es-ES" altLang="es-ES" sz="1800">
              <a:solidFill>
                <a:schemeClr val="bg1"/>
              </a:solidFill>
              <a:latin typeface="Calibri" panose="020F0502020204030204" pitchFamily="34" charset="0"/>
            </a:endParaRPr>
          </a:p>
          <a:p>
            <a:pPr>
              <a:lnSpc>
                <a:spcPct val="90000"/>
              </a:lnSpc>
              <a:spcBef>
                <a:spcPct val="20000"/>
              </a:spcBef>
            </a:pPr>
            <a:endParaRPr lang="es-ES" altLang="es-ES" sz="1800">
              <a:solidFill>
                <a:schemeClr val="bg1"/>
              </a:solidFill>
              <a:latin typeface="Calibri" panose="020F0502020204030204" pitchFamily="34" charset="0"/>
            </a:endParaRPr>
          </a:p>
          <a:p>
            <a:pPr>
              <a:lnSpc>
                <a:spcPct val="90000"/>
              </a:lnSpc>
              <a:spcBef>
                <a:spcPct val="20000"/>
              </a:spcBef>
            </a:pPr>
            <a:endParaRPr lang="es-ES" altLang="es-ES" sz="1800" b="1">
              <a:solidFill>
                <a:schemeClr val="bg1"/>
              </a:solidFill>
              <a:latin typeface="Calibri" panose="020F0502020204030204" pitchFamily="34" charset="0"/>
            </a:endParaRPr>
          </a:p>
        </p:txBody>
      </p:sp>
      <p:sp>
        <p:nvSpPr>
          <p:cNvPr id="12" name="Rectangle 6">
            <a:extLst>
              <a:ext uri="{FF2B5EF4-FFF2-40B4-BE49-F238E27FC236}">
                <a16:creationId xmlns:a16="http://schemas.microsoft.com/office/drawing/2014/main" id="{F9F40F96-0CDA-4EF1-9DE4-1FB77BDA0B8E}"/>
              </a:ext>
            </a:extLst>
          </p:cNvPr>
          <p:cNvSpPr>
            <a:spLocks noChangeArrowheads="1"/>
          </p:cNvSpPr>
          <p:nvPr userDrawn="1"/>
        </p:nvSpPr>
        <p:spPr bwMode="auto">
          <a:xfrm>
            <a:off x="5386010" y="5875865"/>
            <a:ext cx="54906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pt-BR" altLang="es-ES" sz="900">
                <a:solidFill>
                  <a:schemeClr val="bg1"/>
                </a:solidFill>
                <a:latin typeface="DIN-Regular" pitchFamily="34" charset="0"/>
                <a:ea typeface="ヒラギノ角ゴ Pro W3" charset="-128"/>
              </a:rPr>
              <a:t>ASOCIACIÓN ESPAÑOLA PARA LA PROMOCIÓN DE LA COGENERACIÓN</a:t>
            </a:r>
            <a:endParaRPr lang="en-US" altLang="es-ES" sz="1000">
              <a:solidFill>
                <a:schemeClr val="accent2"/>
              </a:solidFill>
              <a:latin typeface="DIN-Regular" pitchFamily="34" charset="0"/>
              <a:ea typeface="ヒラギノ角ゴ Pro W3" charset="-128"/>
            </a:endParaRPr>
          </a:p>
        </p:txBody>
      </p:sp>
    </p:spTree>
    <p:extLst>
      <p:ext uri="{BB962C8B-B14F-4D97-AF65-F5344CB8AC3E}">
        <p14:creationId xmlns:p14="http://schemas.microsoft.com/office/powerpoint/2010/main" val="20504479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0" y="1143000"/>
            <a:ext cx="12192000" cy="0"/>
          </a:xfrm>
          <a:prstGeom prst="line">
            <a:avLst/>
          </a:prstGeom>
          <a:noFill/>
          <a:ln w="9525">
            <a:solidFill>
              <a:srgbClr val="06127D"/>
            </a:solidFill>
            <a:round/>
            <a:headEnd/>
            <a:tailEnd/>
          </a:ln>
        </p:spPr>
        <p:txBody>
          <a:bodyPr wrap="none" anchor="ctr"/>
          <a:lstStyle/>
          <a:p>
            <a:pPr>
              <a:defRPr/>
            </a:pPr>
            <a:endParaRPr lang="es-ES" sz="1000">
              <a:cs typeface="+mn-cs"/>
            </a:endParaRPr>
          </a:p>
        </p:txBody>
      </p:sp>
      <p:sp>
        <p:nvSpPr>
          <p:cNvPr id="5" name="1 Título"/>
          <p:cNvSpPr>
            <a:spLocks noGrp="1"/>
          </p:cNvSpPr>
          <p:nvPr>
            <p:ph type="title" hasCustomPrompt="1"/>
          </p:nvPr>
        </p:nvSpPr>
        <p:spPr>
          <a:xfrm>
            <a:off x="488870" y="202980"/>
            <a:ext cx="9956800" cy="609600"/>
          </a:xfrm>
          <a:prstGeom prst="rect">
            <a:avLst/>
          </a:prstGeom>
        </p:spPr>
        <p:txBody>
          <a:bodyPr/>
          <a:lstStyle>
            <a:lvl1pPr>
              <a:defRPr lang="es-ES" b="1" kern="0" dirty="0">
                <a:solidFill>
                  <a:schemeClr val="tx1"/>
                </a:solidFill>
                <a:latin typeface="+mj-lt"/>
              </a:defRPr>
            </a:lvl1pPr>
          </a:lstStyle>
          <a:p>
            <a:pPr lvl="0"/>
            <a:r>
              <a:rPr lang="es-ES" dirty="0"/>
              <a:t>ACTUA</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1143000"/>
            <a:ext cx="12192000" cy="0"/>
          </a:xfrm>
          <a:prstGeom prst="line">
            <a:avLst/>
          </a:prstGeom>
          <a:noFill/>
          <a:ln w="9525">
            <a:solidFill>
              <a:srgbClr val="06127D"/>
            </a:solidFill>
            <a:round/>
            <a:headEnd/>
            <a:tailEnd/>
          </a:ln>
        </p:spPr>
        <p:txBody>
          <a:bodyPr wrap="none" anchor="ctr"/>
          <a:lstStyle/>
          <a:p>
            <a:pPr>
              <a:defRPr/>
            </a:pPr>
            <a:endParaRPr lang="es-ES" sz="1000">
              <a:cs typeface="+mn-cs"/>
            </a:endParaRPr>
          </a:p>
        </p:txBody>
      </p:sp>
      <p:sp>
        <p:nvSpPr>
          <p:cNvPr id="2" name="1 Título"/>
          <p:cNvSpPr>
            <a:spLocks noGrp="1"/>
          </p:cNvSpPr>
          <p:nvPr>
            <p:ph type="title"/>
          </p:nvPr>
        </p:nvSpPr>
        <p:spPr>
          <a:xfrm>
            <a:off x="527275" y="190500"/>
            <a:ext cx="9956800" cy="609600"/>
          </a:xfrm>
          <a:prstGeom prst="rect">
            <a:avLst/>
          </a:prstGeom>
        </p:spPr>
        <p:txBody>
          <a:bodyPr/>
          <a:lstStyle>
            <a:lvl1pPr>
              <a:defRPr lang="es-ES" b="1" kern="0" dirty="0">
                <a:solidFill>
                  <a:schemeClr val="tx1"/>
                </a:solidFill>
                <a:latin typeface="+mj-lt"/>
              </a:defRPr>
            </a:lvl1pPr>
          </a:lstStyle>
          <a:p>
            <a:pPr lvl="0"/>
            <a:r>
              <a:rPr lang="es-ES" dirty="0"/>
              <a:t>Haga clic para modificar el estilo de título del patrón</a:t>
            </a:r>
          </a:p>
        </p:txBody>
      </p:sp>
      <p:sp>
        <p:nvSpPr>
          <p:cNvPr id="12" name="11 Marcador de texto"/>
          <p:cNvSpPr>
            <a:spLocks noGrp="1"/>
          </p:cNvSpPr>
          <p:nvPr>
            <p:ph type="body" sz="quarter" idx="10"/>
          </p:nvPr>
        </p:nvSpPr>
        <p:spPr>
          <a:xfrm>
            <a:off x="711200" y="2476500"/>
            <a:ext cx="9956800" cy="3657600"/>
          </a:xfrm>
          <a:prstGeom prst="rect">
            <a:avLst/>
          </a:prstGeom>
        </p:spPr>
        <p:txBody>
          <a:bodyPr/>
          <a:lstStyle>
            <a:lvl1pPr>
              <a:buFont typeface="Arial" pitchFamily="34" charset="0"/>
              <a:buChar char="•"/>
              <a:defRPr>
                <a:solidFill>
                  <a:schemeClr val="tx1"/>
                </a:solidFill>
              </a:defRPr>
            </a:lvl1pPr>
            <a:lvl2pPr>
              <a:buFont typeface="Arial" pitchFamily="34" charset="0"/>
              <a:buChar char="•"/>
              <a:defRPr>
                <a:solidFill>
                  <a:schemeClr val="tx1"/>
                </a:solidFill>
              </a:defRPr>
            </a:lvl2pPr>
            <a:lvl3pPr>
              <a:buFont typeface="Arial" pitchFamily="34" charset="0"/>
              <a:buChar char="•"/>
              <a:defRPr>
                <a:solidFill>
                  <a:schemeClr val="tx1"/>
                </a:solidFill>
              </a:defRPr>
            </a:lvl3pPr>
            <a:lvl4pPr>
              <a:buFont typeface="Arial" pitchFamily="34" charset="0"/>
              <a:buChar char="•"/>
              <a:defRPr>
                <a:solidFill>
                  <a:schemeClr val="tx1"/>
                </a:solidFill>
              </a:defRPr>
            </a:lvl4pPr>
            <a:lvl5pPr>
              <a:buFont typeface="Arial" pitchFamily="34" charset="0"/>
              <a:buChar char="•"/>
              <a:defRPr>
                <a:solidFill>
                  <a:schemeClr val="tx1"/>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6" name="15 Marcador de contenido"/>
          <p:cNvSpPr>
            <a:spLocks noGrp="1"/>
          </p:cNvSpPr>
          <p:nvPr>
            <p:ph sz="quarter" idx="11"/>
          </p:nvPr>
        </p:nvSpPr>
        <p:spPr>
          <a:xfrm>
            <a:off x="711200" y="1485900"/>
            <a:ext cx="9956800" cy="647700"/>
          </a:xfrm>
          <a:prstGeom prst="rect">
            <a:avLst/>
          </a:prstGeom>
        </p:spPr>
        <p:txBody>
          <a:bodyPr/>
          <a:lstStyle>
            <a:lvl1pPr>
              <a:buNone/>
              <a:defRPr>
                <a:solidFill>
                  <a:schemeClr val="tx1"/>
                </a:solidFill>
              </a:defRPr>
            </a:lvl1pPr>
          </a:lstStyle>
          <a:p>
            <a:pPr lvl="0"/>
            <a:r>
              <a:rPr lang="es-ES" dirty="0"/>
              <a:t>Haga clic para modificar el estilo de texto del patrón</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058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1143000"/>
            <a:ext cx="12192000" cy="0"/>
          </a:xfrm>
          <a:prstGeom prst="line">
            <a:avLst/>
          </a:prstGeom>
          <a:noFill/>
          <a:ln w="9525">
            <a:solidFill>
              <a:srgbClr val="06127D"/>
            </a:solidFill>
            <a:round/>
            <a:headEnd/>
            <a:tailEnd/>
          </a:ln>
        </p:spPr>
        <p:txBody>
          <a:bodyPr wrap="none" anchor="ctr"/>
          <a:lstStyle/>
          <a:p>
            <a:pPr>
              <a:defRPr/>
            </a:pPr>
            <a:endParaRPr lang="es-ES" sz="1000">
              <a:cs typeface="+mn-cs"/>
            </a:endParaRPr>
          </a:p>
        </p:txBody>
      </p:sp>
      <p:sp>
        <p:nvSpPr>
          <p:cNvPr id="3" name="2 Marcador de contenido"/>
          <p:cNvSpPr>
            <a:spLocks noGrp="1"/>
          </p:cNvSpPr>
          <p:nvPr>
            <p:ph sz="half" idx="1"/>
          </p:nvPr>
        </p:nvSpPr>
        <p:spPr>
          <a:xfrm>
            <a:off x="711200" y="1257300"/>
            <a:ext cx="4673600" cy="4876800"/>
          </a:xfrm>
          <a:prstGeom prst="rect">
            <a:avLst/>
          </a:prstGeom>
        </p:spPr>
        <p:txBody>
          <a:bodyPr/>
          <a:lstStyle>
            <a:lvl1pPr>
              <a:buFont typeface="Arial" pitchFamily="34" charset="0"/>
              <a:buChar char="•"/>
              <a:defRPr sz="2800">
                <a:solidFill>
                  <a:schemeClr val="tx1"/>
                </a:solidFill>
              </a:defRPr>
            </a:lvl1pPr>
            <a:lvl2pPr>
              <a:buFont typeface="Arial" pitchFamily="34" charset="0"/>
              <a:buChar char="•"/>
              <a:defRPr sz="2400">
                <a:solidFill>
                  <a:schemeClr val="tx1"/>
                </a:solidFill>
              </a:defRPr>
            </a:lvl2pPr>
            <a:lvl3pPr>
              <a:buFont typeface="Arial" pitchFamily="34" charset="0"/>
              <a:buChar char="•"/>
              <a:defRPr sz="2000">
                <a:solidFill>
                  <a:schemeClr val="tx1"/>
                </a:solidFill>
              </a:defRPr>
            </a:lvl3pPr>
            <a:lvl4pPr>
              <a:buFont typeface="Arial" pitchFamily="34" charset="0"/>
              <a:buChar char="•"/>
              <a:defRPr sz="1800">
                <a:solidFill>
                  <a:schemeClr val="tx1"/>
                </a:solidFill>
              </a:defRPr>
            </a:lvl4pPr>
            <a:lvl5pPr>
              <a:buFont typeface="Arial" pitchFamily="34" charset="0"/>
              <a:buChar char="•"/>
              <a:defRPr sz="1800">
                <a:solidFill>
                  <a:schemeClr val="tx1"/>
                </a:solidFill>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1 Título"/>
          <p:cNvSpPr>
            <a:spLocks noGrp="1"/>
          </p:cNvSpPr>
          <p:nvPr>
            <p:ph type="title"/>
          </p:nvPr>
        </p:nvSpPr>
        <p:spPr>
          <a:xfrm>
            <a:off x="527275" y="171451"/>
            <a:ext cx="9956800" cy="609600"/>
          </a:xfrm>
          <a:prstGeom prst="rect">
            <a:avLst/>
          </a:prstGeom>
        </p:spPr>
        <p:txBody>
          <a:bodyPr/>
          <a:lstStyle>
            <a:lvl1pPr>
              <a:defRPr lang="es-ES" b="1" kern="0" dirty="0">
                <a:solidFill>
                  <a:schemeClr val="tx1"/>
                </a:solidFill>
                <a:latin typeface="+mj-lt"/>
              </a:defRPr>
            </a:lvl1pPr>
          </a:lstStyle>
          <a:p>
            <a:pPr lvl="0"/>
            <a:r>
              <a:rPr lang="es-ES" dirty="0"/>
              <a:t>Haga clic para modificar el estilo de título del patrón</a:t>
            </a:r>
          </a:p>
        </p:txBody>
      </p:sp>
      <p:sp>
        <p:nvSpPr>
          <p:cNvPr id="14" name="2 Marcador de contenido"/>
          <p:cNvSpPr>
            <a:spLocks noGrp="1"/>
          </p:cNvSpPr>
          <p:nvPr>
            <p:ph sz="half" idx="10"/>
          </p:nvPr>
        </p:nvSpPr>
        <p:spPr>
          <a:xfrm>
            <a:off x="5994400" y="1257300"/>
            <a:ext cx="4673600" cy="4876800"/>
          </a:xfrm>
          <a:prstGeom prst="rect">
            <a:avLst/>
          </a:prstGeom>
        </p:spPr>
        <p:txBody>
          <a:bodyPr/>
          <a:lstStyle>
            <a:lvl1pPr>
              <a:buFont typeface="Arial" pitchFamily="34" charset="0"/>
              <a:buChar char="•"/>
              <a:defRPr sz="2800">
                <a:solidFill>
                  <a:schemeClr val="tx1"/>
                </a:solidFill>
              </a:defRPr>
            </a:lvl1pPr>
            <a:lvl2pPr>
              <a:buFont typeface="Arial" pitchFamily="34" charset="0"/>
              <a:buChar char="•"/>
              <a:defRPr sz="2400">
                <a:solidFill>
                  <a:schemeClr val="tx1"/>
                </a:solidFill>
              </a:defRPr>
            </a:lvl2pPr>
            <a:lvl3pPr>
              <a:buFont typeface="Arial" pitchFamily="34" charset="0"/>
              <a:buChar char="•"/>
              <a:defRPr sz="2000">
                <a:solidFill>
                  <a:schemeClr val="tx1"/>
                </a:solidFill>
              </a:defRPr>
            </a:lvl3pPr>
            <a:lvl4pPr>
              <a:buFont typeface="Arial" pitchFamily="34" charset="0"/>
              <a:buChar char="•"/>
              <a:defRPr sz="1800">
                <a:solidFill>
                  <a:schemeClr val="tx1"/>
                </a:solidFill>
              </a:defRPr>
            </a:lvl4pPr>
            <a:lvl5pPr>
              <a:buFont typeface="Arial" pitchFamily="34" charset="0"/>
              <a:buChar char="•"/>
              <a:defRPr sz="1800">
                <a:solidFill>
                  <a:schemeClr val="tx1"/>
                </a:solidFill>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8" name="Picture 5" descr="cogen">
            <a:extLst>
              <a:ext uri="{FF2B5EF4-FFF2-40B4-BE49-F238E27FC236}">
                <a16:creationId xmlns:a16="http://schemas.microsoft.com/office/drawing/2014/main" id="{A4AAF374-C4C4-4F55-9452-07DA84BE9346}"/>
              </a:ext>
            </a:extLst>
          </p:cNvPr>
          <p:cNvPicPr>
            <a:picLocks noChangeAspect="1" noChangeArrowheads="1"/>
          </p:cNvPicPr>
          <p:nvPr userDrawn="1"/>
        </p:nvPicPr>
        <p:blipFill>
          <a:blip r:embed="rId2" cstate="print">
            <a:lum bright="78000"/>
            <a:grayscl/>
          </a:blip>
          <a:srcRect/>
          <a:stretch>
            <a:fillRect/>
          </a:stretch>
        </p:blipFill>
        <p:spPr bwMode="auto">
          <a:xfrm>
            <a:off x="5595515" y="2430768"/>
            <a:ext cx="1752600" cy="884237"/>
          </a:xfrm>
          <a:prstGeom prst="rect">
            <a:avLst/>
          </a:prstGeom>
          <a:noFill/>
          <a:ln w="9525">
            <a:noFill/>
            <a:miter lim="800000"/>
            <a:headEnd/>
            <a:tailEnd/>
          </a:ln>
        </p:spPr>
      </p:pic>
      <p:sp>
        <p:nvSpPr>
          <p:cNvPr id="9" name="Rectangle 6">
            <a:extLst>
              <a:ext uri="{FF2B5EF4-FFF2-40B4-BE49-F238E27FC236}">
                <a16:creationId xmlns:a16="http://schemas.microsoft.com/office/drawing/2014/main" id="{DBF78675-2F1B-4447-A8C2-FE89F6FF3011}"/>
              </a:ext>
            </a:extLst>
          </p:cNvPr>
          <p:cNvSpPr>
            <a:spLocks noChangeArrowheads="1"/>
          </p:cNvSpPr>
          <p:nvPr userDrawn="1"/>
        </p:nvSpPr>
        <p:spPr bwMode="auto">
          <a:xfrm>
            <a:off x="5593685" y="3450431"/>
            <a:ext cx="4117975" cy="228600"/>
          </a:xfrm>
          <a:prstGeom prst="rect">
            <a:avLst/>
          </a:prstGeom>
          <a:noFill/>
          <a:ln w="9525">
            <a:noFill/>
            <a:miter lim="800000"/>
            <a:headEnd/>
            <a:tailEnd/>
          </a:ln>
        </p:spPr>
        <p:txBody>
          <a:bodyPr>
            <a:spAutoFit/>
          </a:bodyPr>
          <a:lstStyle/>
          <a:p>
            <a:pPr algn="l" eaLnBrk="0" hangingPunct="0">
              <a:lnSpc>
                <a:spcPct val="95000"/>
              </a:lnSpc>
              <a:spcBef>
                <a:spcPct val="50000"/>
              </a:spcBef>
              <a:buClr>
                <a:srgbClr val="DB8819"/>
              </a:buClr>
              <a:defRPr/>
            </a:pPr>
            <a:r>
              <a:rPr lang="pt-BR" sz="900">
                <a:solidFill>
                  <a:schemeClr val="bg1"/>
                </a:solidFill>
                <a:latin typeface="DIN-Regular" charset="0"/>
                <a:ea typeface="ヒラギノ角ゴ Pro W3" charset="-128"/>
                <a:cs typeface="+mn-cs"/>
              </a:rPr>
              <a:t>ASOCIACIÓN ESPAÑOLA PARA LA PROMOCIÓN DE LA COGENERACIÓN</a:t>
            </a:r>
            <a:endParaRPr lang="en-US">
              <a:solidFill>
                <a:schemeClr val="accent2"/>
              </a:solidFill>
              <a:latin typeface="DIN-Regular" charset="0"/>
              <a:ea typeface="ヒラギノ角ゴ Pro W3" charset="-128"/>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64494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61"/>
          <p:cNvSpPr>
            <a:spLocks noChangeArrowheads="1"/>
          </p:cNvSpPr>
          <p:nvPr/>
        </p:nvSpPr>
        <p:spPr bwMode="auto">
          <a:xfrm>
            <a:off x="21167" y="6602414"/>
            <a:ext cx="1987551" cy="230187"/>
          </a:xfrm>
          <a:prstGeom prst="rect">
            <a:avLst/>
          </a:prstGeom>
          <a:noFill/>
          <a:ln w="28575" cap="rnd">
            <a:solidFill>
              <a:schemeClr val="bg1"/>
            </a:solidFill>
            <a:miter lim="800000"/>
            <a:headEnd/>
            <a:tailEnd/>
          </a:ln>
        </p:spPr>
        <p:txBody>
          <a:bodyPr wrap="none" anchor="ctr"/>
          <a:lstStyle/>
          <a:p>
            <a:pPr algn="ctr">
              <a:lnSpc>
                <a:spcPct val="95000"/>
              </a:lnSpc>
              <a:spcBef>
                <a:spcPct val="50000"/>
              </a:spcBef>
              <a:buClr>
                <a:srgbClr val="DB8819"/>
              </a:buClr>
              <a:defRPr/>
            </a:pPr>
            <a:endParaRPr lang="es-ES" sz="1000">
              <a:cs typeface="+mn-cs"/>
            </a:endParaRPr>
          </a:p>
        </p:txBody>
      </p:sp>
      <p:pic>
        <p:nvPicPr>
          <p:cNvPr id="9" name="Imagen 11" descr="COGEN BUENO RGB.jp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550980" y="311150"/>
            <a:ext cx="13303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DD6E084D-C42C-4F63-9B69-BAE3FB33C3C0}"/>
              </a:ext>
            </a:extLst>
          </p:cNvPr>
          <p:cNvSpPr/>
          <p:nvPr userDrawn="1"/>
        </p:nvSpPr>
        <p:spPr bwMode="auto">
          <a:xfrm>
            <a:off x="0" y="6498000"/>
            <a:ext cx="12192000" cy="360000"/>
          </a:xfrm>
          <a:prstGeom prst="rect">
            <a:avLst/>
          </a:prstGeom>
          <a:solidFill>
            <a:srgbClr val="67A921"/>
          </a:solidFill>
          <a:ln w="28575" cap="flat" cmpd="sng" algn="ctr">
            <a:solidFill>
              <a:srgbClr val="67A92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r>
              <a:rPr lang="es-ES" b="1">
                <a:solidFill>
                  <a:schemeClr val="bg1"/>
                </a:solidFill>
                <a:latin typeface="Calibri" panose="020F0502020204030204" pitchFamily="34" charset="0"/>
                <a:ea typeface="Calibri" panose="020F0502020204030204" pitchFamily="34" charset="0"/>
                <a:cs typeface="Times New Roman" panose="02020603050405020304" pitchFamily="18" charset="0"/>
              </a:rPr>
              <a:t>COGEN ESPAÑA, ASOCIACIÓN ESPAÑOLA PARA LA PROMOCIÓN DE LA COGENERACIÓN</a:t>
            </a:r>
            <a:endParaRPr kumimoji="0" lang="es-ES" sz="1000" b="0" i="0" u="none" strike="noStrike" cap="none" normalizeH="0" baseline="0">
              <a:ln>
                <a:noFill/>
              </a:ln>
              <a:solidFill>
                <a:schemeClr val="bg1"/>
              </a:solidFill>
              <a:effectLst/>
              <a:latin typeface="Verdana" pitchFamily="34" charset="0"/>
            </a:endParaRPr>
          </a:p>
        </p:txBody>
      </p:sp>
      <p:sp>
        <p:nvSpPr>
          <p:cNvPr id="1027" name="Rectangle 58"/>
          <p:cNvSpPr>
            <a:spLocks noChangeArrowheads="1"/>
          </p:cNvSpPr>
          <p:nvPr/>
        </p:nvSpPr>
        <p:spPr bwMode="auto">
          <a:xfrm rot="5400000" flipH="1" flipV="1">
            <a:off x="11798206" y="6462205"/>
            <a:ext cx="166199" cy="446616"/>
          </a:xfrm>
          <a:prstGeom prst="rect">
            <a:avLst/>
          </a:prstGeom>
          <a:noFill/>
          <a:ln w="12700">
            <a:noFill/>
            <a:miter lim="800000"/>
            <a:headEnd/>
            <a:tailEnd/>
          </a:ln>
        </p:spPr>
        <p:txBody>
          <a:bodyPr vert="eaVert" lIns="0" tIns="0" rIns="0" bIns="0">
            <a:spAutoFit/>
          </a:bodyPr>
          <a:lstStyle/>
          <a:p>
            <a:pPr algn="ctr" eaLnBrk="0" hangingPunct="0">
              <a:lnSpc>
                <a:spcPct val="90000"/>
              </a:lnSpc>
              <a:defRPr/>
            </a:pPr>
            <a:fld id="{F2CB1ED3-626B-428F-BCC2-71BC26858781}" type="slidenum">
              <a:rPr lang="es-ES_tradnl" sz="1200">
                <a:solidFill>
                  <a:schemeClr val="bg1"/>
                </a:solidFill>
                <a:latin typeface="Calibri" pitchFamily="34" charset="0"/>
                <a:cs typeface="+mn-cs"/>
              </a:rPr>
              <a:pPr algn="ctr" eaLnBrk="0" hangingPunct="0">
                <a:lnSpc>
                  <a:spcPct val="90000"/>
                </a:lnSpc>
                <a:defRPr/>
              </a:pPr>
              <a:t>‹Nº›</a:t>
            </a:fld>
            <a:endParaRPr lang="es-ES_tradnl" sz="1200">
              <a:solidFill>
                <a:schemeClr val="bg1"/>
              </a:solidFill>
              <a:latin typeface="Calibri" pitchFamily="34" charset="0"/>
              <a:cs typeface="+mn-cs"/>
            </a:endParaRPr>
          </a:p>
        </p:txBody>
      </p:sp>
    </p:spTree>
  </p:cSld>
  <p:clrMap bg1="lt1" tx1="dk1" bg2="lt2" tx2="dk2" accent1="accent1" accent2="accent2" accent3="accent3" accent4="accent4" accent5="accent5" accent6="accent6" hlink="hlink" folHlink="folHlink"/>
  <p:sldLayoutIdLst>
    <p:sldLayoutId id="2147484046" r:id="rId1"/>
    <p:sldLayoutId id="2147484056" r:id="rId2"/>
    <p:sldLayoutId id="2147484050" r:id="rId3"/>
    <p:sldLayoutId id="2147484048" r:id="rId4"/>
    <p:sldLayoutId id="2147484055" r:id="rId5"/>
    <p:sldLayoutId id="2147484049" r:id="rId6"/>
    <p:sldLayoutId id="2147484047" r:id="rId7"/>
    <p:sldLayoutId id="2147484057" r:id="rId8"/>
  </p:sldLayoutIdLst>
  <p:transition/>
  <p:txStyles>
    <p:titleStyle>
      <a:lvl1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cs typeface="+mj-cs"/>
        </a:defRPr>
      </a:lvl1pPr>
      <a:lvl2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2pPr>
      <a:lvl3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3pPr>
      <a:lvl4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4pPr>
      <a:lvl5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5pPr>
      <a:lvl6pPr marL="4572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6pPr>
      <a:lvl7pPr marL="9144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7pPr>
      <a:lvl8pPr marL="13716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8pPr>
      <a:lvl9pPr marL="18288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9pPr>
    </p:titleStyle>
    <p:bodyStyle>
      <a:lvl1pPr marL="228600" indent="-228600" algn="l" rtl="0" eaLnBrk="0" fontAlgn="base" hangingPunct="0">
        <a:spcBef>
          <a:spcPct val="20000"/>
        </a:spcBef>
        <a:spcAft>
          <a:spcPct val="15000"/>
        </a:spcAft>
        <a:buClr>
          <a:srgbClr val="DA0E3F"/>
        </a:buClr>
        <a:buSzPct val="85000"/>
        <a:buFont typeface="Arial" pitchFamily="34" charset="0"/>
        <a:buChar char="•"/>
        <a:defRPr sz="2000">
          <a:solidFill>
            <a:srgbClr val="003366"/>
          </a:solidFill>
          <a:latin typeface="Calibri" pitchFamily="34" charset="0"/>
          <a:ea typeface="MS PGothic" pitchFamily="34" charset="-128"/>
          <a:cs typeface="+mn-cs"/>
        </a:defRPr>
      </a:lvl1pPr>
      <a:lvl2pPr marL="571500" indent="-228600" algn="l" rtl="0" eaLnBrk="0" fontAlgn="base" hangingPunct="0">
        <a:spcBef>
          <a:spcPct val="20000"/>
        </a:spcBef>
        <a:spcAft>
          <a:spcPct val="15000"/>
        </a:spcAft>
        <a:buClr>
          <a:srgbClr val="DA0E3F"/>
        </a:buClr>
        <a:buSzPct val="85000"/>
        <a:buFont typeface="Arial" pitchFamily="34" charset="0"/>
        <a:buChar char="•"/>
        <a:defRPr sz="2800">
          <a:solidFill>
            <a:srgbClr val="001933"/>
          </a:solidFill>
          <a:latin typeface="Calibri" pitchFamily="34" charset="0"/>
          <a:ea typeface="MS PGothic" pitchFamily="34" charset="-128"/>
        </a:defRPr>
      </a:lvl2pPr>
      <a:lvl3pPr marL="914400" indent="-228600" algn="l" rtl="0" eaLnBrk="0" fontAlgn="base" hangingPunct="0">
        <a:spcBef>
          <a:spcPct val="20000"/>
        </a:spcBef>
        <a:spcAft>
          <a:spcPct val="15000"/>
        </a:spcAft>
        <a:buClr>
          <a:srgbClr val="DA0E3F"/>
        </a:buClr>
        <a:buSzPct val="85000"/>
        <a:buFont typeface="Arial" pitchFamily="34" charset="0"/>
        <a:buChar char="•"/>
        <a:defRPr sz="1600">
          <a:solidFill>
            <a:srgbClr val="001933"/>
          </a:solidFill>
          <a:latin typeface="Calibri" pitchFamily="34" charset="0"/>
          <a:ea typeface="MS PGothic" pitchFamily="34" charset="-128"/>
        </a:defRPr>
      </a:lvl3pPr>
      <a:lvl4pPr marL="1206500" indent="-177800" algn="l" rtl="0" eaLnBrk="0" fontAlgn="base" hangingPunct="0">
        <a:spcBef>
          <a:spcPct val="20000"/>
        </a:spcBef>
        <a:spcAft>
          <a:spcPct val="15000"/>
        </a:spcAft>
        <a:buClr>
          <a:srgbClr val="DA0E3F"/>
        </a:buClr>
        <a:buSzPct val="85000"/>
        <a:buFont typeface="Arial" pitchFamily="34" charset="0"/>
        <a:buChar char="•"/>
        <a:defRPr sz="1400">
          <a:solidFill>
            <a:srgbClr val="001933"/>
          </a:solidFill>
          <a:latin typeface="Calibri" pitchFamily="34" charset="0"/>
          <a:ea typeface="MS PGothic" pitchFamily="34" charset="-128"/>
        </a:defRPr>
      </a:lvl4pPr>
      <a:lvl5pPr marL="1485900" indent="-165100" algn="l" rtl="0" eaLnBrk="0" fontAlgn="base" hangingPunct="0">
        <a:spcBef>
          <a:spcPct val="20000"/>
        </a:spcBef>
        <a:spcAft>
          <a:spcPct val="15000"/>
        </a:spcAft>
        <a:buClr>
          <a:srgbClr val="DA0E3F"/>
        </a:buClr>
        <a:buSzPct val="85000"/>
        <a:buFont typeface="Arial" pitchFamily="34" charset="0"/>
        <a:buChar char="•"/>
        <a:defRPr sz="1200">
          <a:solidFill>
            <a:srgbClr val="001933"/>
          </a:solidFill>
          <a:latin typeface="Calibri" pitchFamily="34" charset="0"/>
          <a:ea typeface="MS PGothic" pitchFamily="34" charset="-128"/>
        </a:defRPr>
      </a:lvl5pPr>
      <a:lvl6pPr marL="1943100" indent="-165100" algn="l" rtl="0" fontAlgn="base">
        <a:spcBef>
          <a:spcPct val="20000"/>
        </a:spcBef>
        <a:spcAft>
          <a:spcPct val="15000"/>
        </a:spcAft>
        <a:buClr>
          <a:srgbClr val="DA0E3F"/>
        </a:buClr>
        <a:buSzPct val="85000"/>
        <a:buFont typeface="Verdana" pitchFamily="34" charset="0"/>
        <a:buChar char="/"/>
        <a:defRPr sz="1200">
          <a:solidFill>
            <a:srgbClr val="336699"/>
          </a:solidFill>
          <a:latin typeface="+mn-lt"/>
        </a:defRPr>
      </a:lvl6pPr>
      <a:lvl7pPr marL="2400300" indent="-165100" algn="l" rtl="0" fontAlgn="base">
        <a:spcBef>
          <a:spcPct val="20000"/>
        </a:spcBef>
        <a:spcAft>
          <a:spcPct val="15000"/>
        </a:spcAft>
        <a:buClr>
          <a:srgbClr val="DA0E3F"/>
        </a:buClr>
        <a:buSzPct val="85000"/>
        <a:buFont typeface="Verdana" pitchFamily="34" charset="0"/>
        <a:buChar char="/"/>
        <a:defRPr sz="1200">
          <a:solidFill>
            <a:srgbClr val="336699"/>
          </a:solidFill>
          <a:latin typeface="+mn-lt"/>
        </a:defRPr>
      </a:lvl7pPr>
      <a:lvl8pPr marL="2857500" indent="-165100" algn="l" rtl="0" fontAlgn="base">
        <a:spcBef>
          <a:spcPct val="20000"/>
        </a:spcBef>
        <a:spcAft>
          <a:spcPct val="15000"/>
        </a:spcAft>
        <a:buClr>
          <a:srgbClr val="DA0E3F"/>
        </a:buClr>
        <a:buSzPct val="85000"/>
        <a:buFont typeface="Verdana" pitchFamily="34" charset="0"/>
        <a:buChar char="/"/>
        <a:defRPr sz="1200">
          <a:solidFill>
            <a:srgbClr val="336699"/>
          </a:solidFill>
          <a:latin typeface="+mn-lt"/>
        </a:defRPr>
      </a:lvl8pPr>
      <a:lvl9pPr marL="3314700" indent="-165100" algn="l" rtl="0" fontAlgn="base">
        <a:spcBef>
          <a:spcPct val="20000"/>
        </a:spcBef>
        <a:spcAft>
          <a:spcPct val="15000"/>
        </a:spcAft>
        <a:buClr>
          <a:srgbClr val="DA0E3F"/>
        </a:buClr>
        <a:buSzPct val="85000"/>
        <a:buFont typeface="Verdana" pitchFamily="34" charset="0"/>
        <a:buChar char="/"/>
        <a:defRPr sz="1200">
          <a:solidFill>
            <a:srgbClr val="336699"/>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99C16300-C09C-41E2-B0C0-4AC40A3C3395}"/>
              </a:ext>
            </a:extLst>
          </p:cNvPr>
          <p:cNvSpPr/>
          <p:nvPr/>
        </p:nvSpPr>
        <p:spPr bwMode="auto">
          <a:xfrm>
            <a:off x="7785820" y="207220"/>
            <a:ext cx="3878906" cy="1032695"/>
          </a:xfrm>
          <a:prstGeom prst="round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2" name="Rectangle 3">
            <a:extLst>
              <a:ext uri="{FF2B5EF4-FFF2-40B4-BE49-F238E27FC236}">
                <a16:creationId xmlns:a16="http://schemas.microsoft.com/office/drawing/2014/main" id="{E641A68C-525D-4BE3-B9C2-58CE25600D5F}"/>
              </a:ext>
            </a:extLst>
          </p:cNvPr>
          <p:cNvSpPr txBox="1">
            <a:spLocks noChangeArrowheads="1"/>
          </p:cNvSpPr>
          <p:nvPr/>
        </p:nvSpPr>
        <p:spPr bwMode="auto">
          <a:xfrm>
            <a:off x="5481520" y="1206187"/>
            <a:ext cx="6400800" cy="30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Aft>
                <a:spcPts val="3000"/>
              </a:spcAft>
            </a:pPr>
            <a:r>
              <a:rPr kumimoji="0" lang="es-ES" sz="4000" b="1"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itchFamily="34" charset="0"/>
              </a:rPr>
              <a:t>Junta Cogen España</a:t>
            </a:r>
            <a:br>
              <a:rPr kumimoji="0" lang="es-ES" sz="4000" b="1"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itchFamily="34" charset="0"/>
              </a:rPr>
            </a:br>
            <a:br>
              <a:rPr kumimoji="0" lang="es-ES" sz="4000" b="1"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itchFamily="34" charset="0"/>
              </a:rPr>
            </a:br>
            <a:r>
              <a:rPr lang="es-ES" sz="4000" b="1" dirty="0">
                <a:solidFill>
                  <a:schemeClr val="bg1"/>
                </a:solidFill>
              </a:rPr>
              <a:t>ANÁLISIS DE LA EVOLUCIÓN DE LA COGENERACIÓN   (Cierre mayo 2025)</a:t>
            </a:r>
          </a:p>
          <a:p>
            <a:pPr>
              <a:spcAft>
                <a:spcPts val="3000"/>
              </a:spcAft>
            </a:pPr>
            <a:r>
              <a:rPr kumimoji="0" lang="es-ES" sz="2400" b="1"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itchFamily="34" charset="0"/>
              </a:rPr>
              <a:t>20-</a:t>
            </a:r>
            <a:r>
              <a:rPr lang="es-ES" b="1" kern="1200" dirty="0">
                <a:solidFill>
                  <a:schemeClr val="bg1"/>
                </a:solidFill>
                <a:cs typeface="Arial" pitchFamily="34" charset="0"/>
              </a:rPr>
              <a:t>mayo</a:t>
            </a:r>
            <a:r>
              <a:rPr kumimoji="0" lang="es-ES" sz="2400" b="1"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itchFamily="34" charset="0"/>
              </a:rPr>
              <a:t>-2025</a:t>
            </a:r>
            <a:endParaRPr lang="es-ES" sz="4000" b="1" dirty="0">
              <a:solidFill>
                <a:schemeClr val="bg1"/>
              </a:solidFill>
            </a:endParaRPr>
          </a:p>
          <a:p>
            <a:pPr>
              <a:spcAft>
                <a:spcPts val="3000"/>
              </a:spcAft>
            </a:pPr>
            <a:endParaRPr lang="es-ES" b="1" dirty="0">
              <a:solidFill>
                <a:schemeClr val="bg1"/>
              </a:solidFill>
            </a:endParaRPr>
          </a:p>
          <a:p>
            <a:pPr>
              <a:lnSpc>
                <a:spcPct val="90000"/>
              </a:lnSpc>
              <a:spcBef>
                <a:spcPct val="20000"/>
              </a:spcBef>
            </a:pPr>
            <a:endParaRPr lang="es-ES" altLang="es-ES" dirty="0">
              <a:solidFill>
                <a:schemeClr val="bg1"/>
              </a:solidFill>
              <a:latin typeface="Calibri" panose="020F0502020204030204" pitchFamily="34" charset="0"/>
            </a:endParaRPr>
          </a:p>
          <a:p>
            <a:pPr>
              <a:lnSpc>
                <a:spcPct val="90000"/>
              </a:lnSpc>
              <a:spcBef>
                <a:spcPct val="20000"/>
              </a:spcBef>
            </a:pPr>
            <a:endParaRPr lang="es-ES" altLang="es-ES" b="1" dirty="0">
              <a:solidFill>
                <a:schemeClr val="bg1"/>
              </a:solidFill>
              <a:latin typeface="Calibri" panose="020F0502020204030204" pitchFamily="34" charset="0"/>
            </a:endParaRPr>
          </a:p>
        </p:txBody>
      </p:sp>
      <p:pic>
        <p:nvPicPr>
          <p:cNvPr id="4" name="Imagen 3">
            <a:extLst>
              <a:ext uri="{FF2B5EF4-FFF2-40B4-BE49-F238E27FC236}">
                <a16:creationId xmlns:a16="http://schemas.microsoft.com/office/drawing/2014/main" id="{D8A79603-2042-42C9-9719-FF7264208126}"/>
              </a:ext>
            </a:extLst>
          </p:cNvPr>
          <p:cNvPicPr>
            <a:picLocks noChangeAspect="1"/>
          </p:cNvPicPr>
          <p:nvPr/>
        </p:nvPicPr>
        <p:blipFill>
          <a:blip r:embed="rId3"/>
          <a:stretch>
            <a:fillRect/>
          </a:stretch>
        </p:blipFill>
        <p:spPr>
          <a:xfrm>
            <a:off x="8921220" y="279790"/>
            <a:ext cx="2705100" cy="895350"/>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E96AD102-B6CF-43A0-B897-8D6279B8BFC1}"/>
              </a:ext>
            </a:extLst>
          </p:cNvPr>
          <p:cNvPicPr>
            <a:picLocks noChangeAspect="1"/>
          </p:cNvPicPr>
          <p:nvPr/>
        </p:nvPicPr>
        <p:blipFill rotWithShape="1">
          <a:blip r:embed="rId4">
            <a:extLst>
              <a:ext uri="{28A0092B-C50C-407E-A947-70E740481C1C}">
                <a14:useLocalDpi xmlns:a14="http://schemas.microsoft.com/office/drawing/2010/main" val="0"/>
              </a:ext>
            </a:extLst>
          </a:blip>
          <a:srcRect l="20088" r="19646"/>
          <a:stretch/>
        </p:blipFill>
        <p:spPr>
          <a:xfrm>
            <a:off x="7901035" y="282058"/>
            <a:ext cx="844910" cy="893082"/>
          </a:xfrm>
          <a:prstGeom prst="rect">
            <a:avLst/>
          </a:prstGeom>
        </p:spPr>
      </p:pic>
    </p:spTree>
    <p:extLst>
      <p:ext uri="{BB962C8B-B14F-4D97-AF65-F5344CB8AC3E}">
        <p14:creationId xmlns:p14="http://schemas.microsoft.com/office/powerpoint/2010/main" val="2204461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88870" y="202980"/>
            <a:ext cx="9956800" cy="844910"/>
          </a:xfrm>
        </p:spPr>
        <p:txBody>
          <a:bodyPr/>
          <a:lstStyle/>
          <a:p>
            <a:r>
              <a:rPr lang="es-ES" kern="1200" dirty="0">
                <a:solidFill>
                  <a:schemeClr val="bg2">
                    <a:lumMod val="75000"/>
                  </a:schemeClr>
                </a:solidFill>
                <a:latin typeface="+mn-lt"/>
              </a:rPr>
              <a:t>Informe de evolución de la cogeneración</a:t>
            </a:r>
            <a:br>
              <a:rPr lang="es-ES" kern="1200" dirty="0">
                <a:solidFill>
                  <a:schemeClr val="bg2">
                    <a:lumMod val="75000"/>
                  </a:schemeClr>
                </a:solidFill>
                <a:latin typeface="+mn-lt"/>
              </a:rPr>
            </a:br>
            <a:r>
              <a:rPr lang="es-ES" kern="1200" dirty="0">
                <a:solidFill>
                  <a:schemeClr val="bg2">
                    <a:lumMod val="75000"/>
                  </a:schemeClr>
                </a:solidFill>
                <a:latin typeface="+mn-lt"/>
              </a:rPr>
              <a:t>Autoconsumo Cogeneración (II)</a:t>
            </a:r>
          </a:p>
        </p:txBody>
      </p:sp>
      <p:sp>
        <p:nvSpPr>
          <p:cNvPr id="5" name="Date Placeholder 8">
            <a:extLst>
              <a:ext uri="{FF2B5EF4-FFF2-40B4-BE49-F238E27FC236}">
                <a16:creationId xmlns:a16="http://schemas.microsoft.com/office/drawing/2014/main" id="{10D84B11-9EA8-18A3-6AFC-C134A4BFEC9D}"/>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6 mayo 2023</a:t>
            </a:r>
          </a:p>
        </p:txBody>
      </p:sp>
      <p:sp>
        <p:nvSpPr>
          <p:cNvPr id="2" name="TextBox 6">
            <a:extLst>
              <a:ext uri="{FF2B5EF4-FFF2-40B4-BE49-F238E27FC236}">
                <a16:creationId xmlns:a16="http://schemas.microsoft.com/office/drawing/2014/main" id="{E5CCE18E-4E39-35DE-AE41-67A9B281C1F4}"/>
              </a:ext>
            </a:extLst>
          </p:cNvPr>
          <p:cNvSpPr txBox="1"/>
          <p:nvPr/>
        </p:nvSpPr>
        <p:spPr>
          <a:xfrm>
            <a:off x="8707540" y="1131253"/>
            <a:ext cx="3379640" cy="646331"/>
          </a:xfrm>
          <a:prstGeom prst="rect">
            <a:avLst/>
          </a:prstGeom>
          <a:noFill/>
        </p:spPr>
        <p:txBody>
          <a:bodyPr wrap="square" rtlCol="0">
            <a:spAutoFit/>
          </a:bodyPr>
          <a:lstStyle/>
          <a:p>
            <a:r>
              <a:rPr lang="es-ES_tradnl" sz="1800" b="1" dirty="0">
                <a:solidFill>
                  <a:schemeClr val="accent4">
                    <a:lumMod val="75000"/>
                  </a:schemeClr>
                </a:solidFill>
              </a:rPr>
              <a:t>Actualizado: abr '25 </a:t>
            </a:r>
          </a:p>
          <a:p>
            <a:r>
              <a:rPr lang="es-ES_tradnl" sz="1800" b="1" dirty="0">
                <a:solidFill>
                  <a:schemeClr val="accent4">
                    <a:lumMod val="75000"/>
                  </a:schemeClr>
                </a:solidFill>
              </a:rPr>
              <a:t>(CNMC </a:t>
            </a:r>
            <a:r>
              <a:rPr lang="es-ES_tradnl" sz="1800" b="1" dirty="0">
                <a:solidFill>
                  <a:srgbClr val="00B050"/>
                </a:solidFill>
              </a:rPr>
              <a:t>Cuadros nov ‘24</a:t>
            </a:r>
            <a:r>
              <a:rPr lang="es-ES_tradnl" sz="1800" b="1" dirty="0">
                <a:solidFill>
                  <a:schemeClr val="accent4">
                    <a:lumMod val="75000"/>
                  </a:schemeClr>
                </a:solidFill>
              </a:rPr>
              <a:t>)</a:t>
            </a:r>
          </a:p>
        </p:txBody>
      </p:sp>
      <p:pic>
        <p:nvPicPr>
          <p:cNvPr id="7" name="Imagen 6">
            <a:extLst>
              <a:ext uri="{FF2B5EF4-FFF2-40B4-BE49-F238E27FC236}">
                <a16:creationId xmlns:a16="http://schemas.microsoft.com/office/drawing/2014/main" id="{1D7C26B9-7A4F-41A5-4966-12112100F7D8}"/>
              </a:ext>
            </a:extLst>
          </p:cNvPr>
          <p:cNvPicPr>
            <a:picLocks noChangeAspect="1"/>
          </p:cNvPicPr>
          <p:nvPr/>
        </p:nvPicPr>
        <p:blipFill>
          <a:blip r:embed="rId3"/>
          <a:stretch>
            <a:fillRect/>
          </a:stretch>
        </p:blipFill>
        <p:spPr>
          <a:xfrm>
            <a:off x="258440" y="1777584"/>
            <a:ext cx="11675120" cy="4262956"/>
          </a:xfrm>
          <a:prstGeom prst="rect">
            <a:avLst/>
          </a:prstGeom>
        </p:spPr>
      </p:pic>
    </p:spTree>
    <p:extLst>
      <p:ext uri="{BB962C8B-B14F-4D97-AF65-F5344CB8AC3E}">
        <p14:creationId xmlns:p14="http://schemas.microsoft.com/office/powerpoint/2010/main" val="31925405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3B549-E757-36B3-B1FE-A77E53EF4927}"/>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26D8A4C3-AD7E-1FD9-FF77-190E6C0826FF}"/>
              </a:ext>
            </a:extLst>
          </p:cNvPr>
          <p:cNvSpPr>
            <a:spLocks noGrp="1"/>
          </p:cNvSpPr>
          <p:nvPr>
            <p:ph type="title"/>
          </p:nvPr>
        </p:nvSpPr>
        <p:spPr>
          <a:xfrm>
            <a:off x="488870" y="202980"/>
            <a:ext cx="9956800" cy="844910"/>
          </a:xfrm>
        </p:spPr>
        <p:txBody>
          <a:bodyPr/>
          <a:lstStyle/>
          <a:p>
            <a:r>
              <a:rPr lang="es-ES" kern="1200" dirty="0">
                <a:solidFill>
                  <a:schemeClr val="bg2">
                    <a:lumMod val="75000"/>
                  </a:schemeClr>
                </a:solidFill>
                <a:latin typeface="+mn-lt"/>
              </a:rPr>
              <a:t>Informe de evolución de la cogeneración</a:t>
            </a:r>
            <a:br>
              <a:rPr lang="es-ES" kern="1200" dirty="0">
                <a:solidFill>
                  <a:schemeClr val="bg2">
                    <a:lumMod val="75000"/>
                  </a:schemeClr>
                </a:solidFill>
                <a:latin typeface="+mn-lt"/>
              </a:rPr>
            </a:br>
            <a:r>
              <a:rPr lang="es-ES" kern="1200" dirty="0">
                <a:solidFill>
                  <a:schemeClr val="bg2">
                    <a:lumMod val="75000"/>
                  </a:schemeClr>
                </a:solidFill>
                <a:latin typeface="+mn-lt"/>
              </a:rPr>
              <a:t>Evolución de la Potencia</a:t>
            </a:r>
          </a:p>
        </p:txBody>
      </p:sp>
      <p:pic>
        <p:nvPicPr>
          <p:cNvPr id="6" name="Imagen 5">
            <a:extLst>
              <a:ext uri="{FF2B5EF4-FFF2-40B4-BE49-F238E27FC236}">
                <a16:creationId xmlns:a16="http://schemas.microsoft.com/office/drawing/2014/main" id="{8E508421-1FCB-A205-F227-39E7C6C90F01}"/>
              </a:ext>
            </a:extLst>
          </p:cNvPr>
          <p:cNvPicPr>
            <a:picLocks noChangeAspect="1"/>
          </p:cNvPicPr>
          <p:nvPr/>
        </p:nvPicPr>
        <p:blipFill>
          <a:blip r:embed="rId3"/>
          <a:stretch>
            <a:fillRect/>
          </a:stretch>
        </p:blipFill>
        <p:spPr>
          <a:xfrm>
            <a:off x="977964" y="1278320"/>
            <a:ext cx="10236071" cy="4866683"/>
          </a:xfrm>
          <a:prstGeom prst="rect">
            <a:avLst/>
          </a:prstGeom>
        </p:spPr>
      </p:pic>
    </p:spTree>
    <p:extLst>
      <p:ext uri="{BB962C8B-B14F-4D97-AF65-F5344CB8AC3E}">
        <p14:creationId xmlns:p14="http://schemas.microsoft.com/office/powerpoint/2010/main" val="31032662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AA89EE2-2BF5-F4BA-D77F-73830BAC14C7}"/>
              </a:ext>
            </a:extLst>
          </p:cNvPr>
          <p:cNvSpPr>
            <a:spLocks noGrp="1"/>
          </p:cNvSpPr>
          <p:nvPr>
            <p:ph type="title"/>
          </p:nvPr>
        </p:nvSpPr>
        <p:spPr>
          <a:xfrm>
            <a:off x="488870" y="202980"/>
            <a:ext cx="9956800" cy="844910"/>
          </a:xfrm>
        </p:spPr>
        <p:txBody>
          <a:bodyPr/>
          <a:lstStyle/>
          <a:p>
            <a:r>
              <a:rPr lang="es-ES" kern="1200" dirty="0">
                <a:solidFill>
                  <a:schemeClr val="bg2">
                    <a:lumMod val="75000"/>
                  </a:schemeClr>
                </a:solidFill>
                <a:latin typeface="+mn-lt"/>
              </a:rPr>
              <a:t>Informe de evolución de la cogeneración</a:t>
            </a:r>
            <a:br>
              <a:rPr lang="es-ES" kern="1200" dirty="0">
                <a:solidFill>
                  <a:schemeClr val="bg2">
                    <a:lumMod val="75000"/>
                  </a:schemeClr>
                </a:solidFill>
                <a:latin typeface="+mn-lt"/>
              </a:rPr>
            </a:br>
            <a:r>
              <a:rPr lang="es-ES" kern="1200" dirty="0">
                <a:solidFill>
                  <a:schemeClr val="bg2">
                    <a:lumMod val="75000"/>
                  </a:schemeClr>
                </a:solidFill>
                <a:latin typeface="+mn-lt"/>
              </a:rPr>
              <a:t>Evolución de la Energía</a:t>
            </a:r>
          </a:p>
        </p:txBody>
      </p:sp>
      <p:pic>
        <p:nvPicPr>
          <p:cNvPr id="5" name="Imagen 4">
            <a:extLst>
              <a:ext uri="{FF2B5EF4-FFF2-40B4-BE49-F238E27FC236}">
                <a16:creationId xmlns:a16="http://schemas.microsoft.com/office/drawing/2014/main" id="{3C25E33C-79EE-A66F-23F5-7926A0A61AB7}"/>
              </a:ext>
            </a:extLst>
          </p:cNvPr>
          <p:cNvPicPr>
            <a:picLocks noChangeAspect="1"/>
          </p:cNvPicPr>
          <p:nvPr/>
        </p:nvPicPr>
        <p:blipFill>
          <a:blip r:embed="rId3"/>
          <a:stretch>
            <a:fillRect/>
          </a:stretch>
        </p:blipFill>
        <p:spPr>
          <a:xfrm>
            <a:off x="987109" y="1355129"/>
            <a:ext cx="10217782" cy="4786825"/>
          </a:xfrm>
          <a:prstGeom prst="rect">
            <a:avLst/>
          </a:prstGeom>
        </p:spPr>
      </p:pic>
    </p:spTree>
    <p:extLst>
      <p:ext uri="{BB962C8B-B14F-4D97-AF65-F5344CB8AC3E}">
        <p14:creationId xmlns:p14="http://schemas.microsoft.com/office/powerpoint/2010/main" val="35825470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839E4-D57D-3C7E-1438-68311BF9E4D6}"/>
            </a:ext>
          </a:extLst>
        </p:cNvPr>
        <p:cNvGrpSpPr/>
        <p:nvPr/>
      </p:nvGrpSpPr>
      <p:grpSpPr>
        <a:xfrm>
          <a:off x="0" y="0"/>
          <a:ext cx="0" cy="0"/>
          <a:chOff x="0" y="0"/>
          <a:chExt cx="0" cy="0"/>
        </a:xfrm>
      </p:grpSpPr>
      <p:sp>
        <p:nvSpPr>
          <p:cNvPr id="6" name="Título 2">
            <a:extLst>
              <a:ext uri="{FF2B5EF4-FFF2-40B4-BE49-F238E27FC236}">
                <a16:creationId xmlns:a16="http://schemas.microsoft.com/office/drawing/2014/main" id="{7B1E0B19-2F74-A578-1214-9203BB99844A}"/>
              </a:ext>
            </a:extLst>
          </p:cNvPr>
          <p:cNvSpPr txBox="1">
            <a:spLocks/>
          </p:cNvSpPr>
          <p:nvPr/>
        </p:nvSpPr>
        <p:spPr>
          <a:xfrm>
            <a:off x="538025" y="241385"/>
            <a:ext cx="9956800" cy="844910"/>
          </a:xfrm>
          <a:prstGeom prst="rect">
            <a:avLst/>
          </a:prstGeom>
        </p:spPr>
        <p:txBody>
          <a:bodyPr/>
          <a:lstStyle>
            <a:defPPr>
              <a:defRPr lang="en-US"/>
            </a:defPPr>
            <a:lvl1pPr marL="534988" indent="-534988" eaLnBrk="0" hangingPunct="0">
              <a:buClr>
                <a:srgbClr val="CC3300"/>
              </a:buClr>
              <a:buFont typeface="Wingdings" pitchFamily="2" charset="2"/>
              <a:tabLst>
                <a:tab pos="3995738" algn="l"/>
              </a:tabLst>
              <a:defRPr sz="2400" b="1">
                <a:solidFill>
                  <a:schemeClr val="bg2">
                    <a:lumMod val="75000"/>
                  </a:schemeClr>
                </a:solidFill>
                <a:latin typeface="+mn-lt"/>
                <a:cs typeface="+mj-cs"/>
              </a:defRPr>
            </a:lvl1pPr>
            <a:lvl2pPr eaLnBrk="0" hangingPunct="0">
              <a:buClr>
                <a:srgbClr val="CC3300"/>
              </a:buClr>
              <a:buFont typeface="Wingdings" pitchFamily="2" charset="2"/>
              <a:tabLst>
                <a:tab pos="3995738" algn="l"/>
              </a:tabLst>
              <a:defRPr sz="2400">
                <a:solidFill>
                  <a:srgbClr val="001933"/>
                </a:solidFill>
                <a:latin typeface="Calibri" pitchFamily="34" charset="0"/>
              </a:defRPr>
            </a:lvl2pPr>
            <a:lvl3pPr eaLnBrk="0" hangingPunct="0">
              <a:buClr>
                <a:srgbClr val="CC3300"/>
              </a:buClr>
              <a:buFont typeface="Wingdings" pitchFamily="2" charset="2"/>
              <a:tabLst>
                <a:tab pos="3995738" algn="l"/>
              </a:tabLst>
              <a:defRPr sz="2400">
                <a:solidFill>
                  <a:srgbClr val="001933"/>
                </a:solidFill>
                <a:latin typeface="Calibri" pitchFamily="34" charset="0"/>
              </a:defRPr>
            </a:lvl3pPr>
            <a:lvl4pPr eaLnBrk="0" hangingPunct="0">
              <a:buClr>
                <a:srgbClr val="CC3300"/>
              </a:buClr>
              <a:buFont typeface="Wingdings" pitchFamily="2" charset="2"/>
              <a:tabLst>
                <a:tab pos="3995738" algn="l"/>
              </a:tabLst>
              <a:defRPr sz="2400">
                <a:solidFill>
                  <a:srgbClr val="001933"/>
                </a:solidFill>
                <a:latin typeface="Calibri" pitchFamily="34" charset="0"/>
              </a:defRPr>
            </a:lvl4pPr>
            <a:lvl5pPr eaLnBrk="0" hangingPunct="0">
              <a:buClr>
                <a:srgbClr val="CC3300"/>
              </a:buClr>
              <a:buFont typeface="Wingdings" pitchFamily="2" charset="2"/>
              <a:tabLst>
                <a:tab pos="3995738" algn="l"/>
              </a:tabLst>
              <a:defRPr sz="2400">
                <a:solidFill>
                  <a:srgbClr val="001933"/>
                </a:solidFill>
                <a:latin typeface="Calibri" pitchFamily="34" charset="0"/>
              </a:defRPr>
            </a:lvl5pPr>
            <a:lvl6pPr marL="457200" fontAlgn="base">
              <a:spcBef>
                <a:spcPct val="0"/>
              </a:spcBef>
              <a:spcAft>
                <a:spcPct val="0"/>
              </a:spcAft>
              <a:buClr>
                <a:srgbClr val="CC3300"/>
              </a:buClr>
              <a:buFont typeface="Wingdings" pitchFamily="2" charset="2"/>
              <a:tabLst>
                <a:tab pos="3995738" algn="l"/>
              </a:tabLst>
              <a:defRPr sz="1600" b="1">
                <a:solidFill>
                  <a:schemeClr val="bg1"/>
                </a:solidFill>
              </a:defRPr>
            </a:lvl6pPr>
            <a:lvl7pPr marL="914400" fontAlgn="base">
              <a:spcBef>
                <a:spcPct val="0"/>
              </a:spcBef>
              <a:spcAft>
                <a:spcPct val="0"/>
              </a:spcAft>
              <a:buClr>
                <a:srgbClr val="CC3300"/>
              </a:buClr>
              <a:buFont typeface="Wingdings" pitchFamily="2" charset="2"/>
              <a:tabLst>
                <a:tab pos="3995738" algn="l"/>
              </a:tabLst>
              <a:defRPr sz="1600" b="1">
                <a:solidFill>
                  <a:schemeClr val="bg1"/>
                </a:solidFill>
              </a:defRPr>
            </a:lvl7pPr>
            <a:lvl8pPr marL="1371600" fontAlgn="base">
              <a:spcBef>
                <a:spcPct val="0"/>
              </a:spcBef>
              <a:spcAft>
                <a:spcPct val="0"/>
              </a:spcAft>
              <a:buClr>
                <a:srgbClr val="CC3300"/>
              </a:buClr>
              <a:buFont typeface="Wingdings" pitchFamily="2" charset="2"/>
              <a:tabLst>
                <a:tab pos="3995738" algn="l"/>
              </a:tabLst>
              <a:defRPr sz="1600" b="1">
                <a:solidFill>
                  <a:schemeClr val="bg1"/>
                </a:solidFill>
              </a:defRPr>
            </a:lvl8pPr>
            <a:lvl9pPr marL="1828800" fontAlgn="base">
              <a:spcBef>
                <a:spcPct val="0"/>
              </a:spcBef>
              <a:spcAft>
                <a:spcPct val="0"/>
              </a:spcAft>
              <a:buClr>
                <a:srgbClr val="CC3300"/>
              </a:buClr>
              <a:buFont typeface="Wingdings" pitchFamily="2" charset="2"/>
              <a:tabLst>
                <a:tab pos="3995738" algn="l"/>
              </a:tabLst>
              <a:defRPr sz="1600" b="1">
                <a:solidFill>
                  <a:schemeClr val="bg1"/>
                </a:solidFill>
              </a:defRPr>
            </a:lvl9pPr>
          </a:lstStyle>
          <a:p>
            <a:pPr marL="0" indent="0"/>
            <a:r>
              <a:rPr lang="es-ES" dirty="0"/>
              <a:t>Informe de evolución de la cogeneración</a:t>
            </a:r>
            <a:br>
              <a:rPr lang="es-ES" b="0" dirty="0"/>
            </a:br>
            <a:r>
              <a:rPr lang="es-ES" dirty="0"/>
              <a:t>Evolución del número de instalaciones</a:t>
            </a:r>
          </a:p>
        </p:txBody>
      </p:sp>
      <p:pic>
        <p:nvPicPr>
          <p:cNvPr id="4" name="Imagen 3">
            <a:extLst>
              <a:ext uri="{FF2B5EF4-FFF2-40B4-BE49-F238E27FC236}">
                <a16:creationId xmlns:a16="http://schemas.microsoft.com/office/drawing/2014/main" id="{B986B4F0-5C77-19A4-02A6-CAAB1D58AB6F}"/>
              </a:ext>
            </a:extLst>
          </p:cNvPr>
          <p:cNvPicPr>
            <a:picLocks noChangeAspect="1"/>
          </p:cNvPicPr>
          <p:nvPr/>
        </p:nvPicPr>
        <p:blipFill>
          <a:blip r:embed="rId3"/>
          <a:stretch>
            <a:fillRect/>
          </a:stretch>
        </p:blipFill>
        <p:spPr>
          <a:xfrm>
            <a:off x="1017592" y="1393534"/>
            <a:ext cx="10156816" cy="4760613"/>
          </a:xfrm>
          <a:prstGeom prst="rect">
            <a:avLst/>
          </a:prstGeom>
        </p:spPr>
      </p:pic>
    </p:spTree>
    <p:extLst>
      <p:ext uri="{BB962C8B-B14F-4D97-AF65-F5344CB8AC3E}">
        <p14:creationId xmlns:p14="http://schemas.microsoft.com/office/powerpoint/2010/main" val="38267136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A530F26-5DDB-3D35-8FDB-40CF89B4F218}"/>
              </a:ext>
            </a:extLst>
          </p:cNvPr>
          <p:cNvSpPr>
            <a:spLocks noGrp="1"/>
          </p:cNvSpPr>
          <p:nvPr>
            <p:ph type="title"/>
          </p:nvPr>
        </p:nvSpPr>
        <p:spPr>
          <a:xfrm>
            <a:off x="412060" y="152705"/>
            <a:ext cx="9956800" cy="818375"/>
          </a:xfrm>
        </p:spPr>
        <p:txBody>
          <a:bodyPr/>
          <a:lstStyle/>
          <a:p>
            <a:r>
              <a:rPr lang="es-ES" b="1" dirty="0">
                <a:solidFill>
                  <a:schemeClr val="accent5">
                    <a:lumMod val="75000"/>
                  </a:schemeClr>
                </a:solidFill>
                <a:latin typeface="Verdana"/>
              </a:rPr>
              <a:t>Informe situación Cogeneración:</a:t>
            </a:r>
            <a:br>
              <a:rPr lang="es-ES" b="1" dirty="0">
                <a:solidFill>
                  <a:schemeClr val="accent5">
                    <a:lumMod val="75000"/>
                  </a:schemeClr>
                </a:solidFill>
                <a:latin typeface="Verdana"/>
              </a:rPr>
            </a:br>
            <a:r>
              <a:rPr lang="es-ES" b="1" dirty="0">
                <a:solidFill>
                  <a:schemeClr val="accent5">
                    <a:lumMod val="75000"/>
                  </a:schemeClr>
                </a:solidFill>
                <a:latin typeface="Verdana"/>
              </a:rPr>
              <a:t>Evolución mensual</a:t>
            </a:r>
            <a:br>
              <a:rPr lang="es-ES" b="1" dirty="0">
                <a:solidFill>
                  <a:schemeClr val="accent5">
                    <a:lumMod val="75000"/>
                  </a:schemeClr>
                </a:solidFill>
                <a:latin typeface="Verdana"/>
              </a:rPr>
            </a:br>
            <a:br>
              <a:rPr lang="es-ES" b="1" dirty="0">
                <a:solidFill>
                  <a:schemeClr val="accent5">
                    <a:lumMod val="75000"/>
                  </a:schemeClr>
                </a:solidFill>
                <a:latin typeface="Verdana"/>
              </a:rPr>
            </a:br>
            <a:br>
              <a:rPr lang="es-ES" b="1" dirty="0">
                <a:solidFill>
                  <a:schemeClr val="accent5">
                    <a:lumMod val="75000"/>
                  </a:schemeClr>
                </a:solidFill>
                <a:latin typeface="Verdana"/>
              </a:rPr>
            </a:br>
            <a:endParaRPr lang="es-ES" dirty="0">
              <a:solidFill>
                <a:schemeClr val="accent5">
                  <a:lumMod val="75000"/>
                </a:schemeClr>
              </a:solidFill>
              <a:highlight>
                <a:srgbClr val="FFFF00"/>
              </a:highlight>
            </a:endParaRPr>
          </a:p>
        </p:txBody>
      </p:sp>
      <p:sp>
        <p:nvSpPr>
          <p:cNvPr id="5" name="Date Placeholder 8">
            <a:extLst>
              <a:ext uri="{FF2B5EF4-FFF2-40B4-BE49-F238E27FC236}">
                <a16:creationId xmlns:a16="http://schemas.microsoft.com/office/drawing/2014/main" id="{CA81BC59-E5CA-5854-BCD9-2BB2AF92B7DF}"/>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
        <p:nvSpPr>
          <p:cNvPr id="9" name="CuadroTexto 8">
            <a:extLst>
              <a:ext uri="{FF2B5EF4-FFF2-40B4-BE49-F238E27FC236}">
                <a16:creationId xmlns:a16="http://schemas.microsoft.com/office/drawing/2014/main" id="{07EF8F77-F561-C589-6B40-D772BFD32DBD}"/>
              </a:ext>
            </a:extLst>
          </p:cNvPr>
          <p:cNvSpPr txBox="1"/>
          <p:nvPr/>
        </p:nvSpPr>
        <p:spPr>
          <a:xfrm>
            <a:off x="7708080" y="892226"/>
            <a:ext cx="4483920" cy="246221"/>
          </a:xfrm>
          <a:prstGeom prst="rect">
            <a:avLst/>
          </a:prstGeom>
          <a:noFill/>
        </p:spPr>
        <p:txBody>
          <a:bodyPr wrap="none" rtlCol="0">
            <a:spAutoFit/>
          </a:bodyPr>
          <a:lstStyle/>
          <a:p>
            <a:r>
              <a:rPr lang="es-ES" dirty="0"/>
              <a:t>Nota.- R</a:t>
            </a:r>
            <a:r>
              <a:rPr lang="es-ES" baseline="30000" dirty="0"/>
              <a:t>2</a:t>
            </a:r>
            <a:r>
              <a:rPr lang="es-ES" dirty="0"/>
              <a:t> = coeficiente de determinación de la regresión múltiple</a:t>
            </a:r>
          </a:p>
        </p:txBody>
      </p:sp>
      <p:pic>
        <p:nvPicPr>
          <p:cNvPr id="6" name="Imagen 5">
            <a:extLst>
              <a:ext uri="{FF2B5EF4-FFF2-40B4-BE49-F238E27FC236}">
                <a16:creationId xmlns:a16="http://schemas.microsoft.com/office/drawing/2014/main" id="{0109400C-C1BB-1366-0142-B430AA50F738}"/>
              </a:ext>
            </a:extLst>
          </p:cNvPr>
          <p:cNvPicPr>
            <a:picLocks noChangeAspect="1"/>
          </p:cNvPicPr>
          <p:nvPr/>
        </p:nvPicPr>
        <p:blipFill>
          <a:blip r:embed="rId3"/>
          <a:stretch>
            <a:fillRect/>
          </a:stretch>
        </p:blipFill>
        <p:spPr>
          <a:xfrm>
            <a:off x="220035" y="1271038"/>
            <a:ext cx="11776667" cy="5101400"/>
          </a:xfrm>
          <a:prstGeom prst="rect">
            <a:avLst/>
          </a:prstGeom>
        </p:spPr>
      </p:pic>
    </p:spTree>
    <p:extLst>
      <p:ext uri="{BB962C8B-B14F-4D97-AF65-F5344CB8AC3E}">
        <p14:creationId xmlns:p14="http://schemas.microsoft.com/office/powerpoint/2010/main" val="20394911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A530F26-5DDB-3D35-8FDB-40CF89B4F218}"/>
              </a:ext>
            </a:extLst>
          </p:cNvPr>
          <p:cNvSpPr>
            <a:spLocks noGrp="1"/>
          </p:cNvSpPr>
          <p:nvPr>
            <p:ph type="title"/>
          </p:nvPr>
        </p:nvSpPr>
        <p:spPr>
          <a:xfrm>
            <a:off x="450465" y="164575"/>
            <a:ext cx="9956800" cy="818375"/>
          </a:xfrm>
        </p:spPr>
        <p:txBody>
          <a:bodyPr/>
          <a:lstStyle/>
          <a:p>
            <a:r>
              <a:rPr lang="es-ES" b="1" dirty="0">
                <a:solidFill>
                  <a:schemeClr val="accent5">
                    <a:lumMod val="75000"/>
                  </a:schemeClr>
                </a:solidFill>
                <a:latin typeface="Verdana"/>
              </a:rPr>
              <a:t>Informe situación Cogeneración:</a:t>
            </a:r>
            <a:br>
              <a:rPr lang="es-ES" b="1" dirty="0">
                <a:solidFill>
                  <a:schemeClr val="accent5">
                    <a:lumMod val="75000"/>
                  </a:schemeClr>
                </a:solidFill>
                <a:latin typeface="Verdana"/>
              </a:rPr>
            </a:br>
            <a:r>
              <a:rPr lang="es-ES" b="1" dirty="0">
                <a:solidFill>
                  <a:schemeClr val="accent5">
                    <a:lumMod val="75000"/>
                  </a:schemeClr>
                </a:solidFill>
                <a:latin typeface="Verdana"/>
              </a:rPr>
              <a:t>Evolución diaria</a:t>
            </a:r>
            <a:br>
              <a:rPr lang="es-ES" b="1" dirty="0">
                <a:solidFill>
                  <a:schemeClr val="accent5">
                    <a:lumMod val="75000"/>
                  </a:schemeClr>
                </a:solidFill>
                <a:latin typeface="Verdana"/>
              </a:rPr>
            </a:br>
            <a:br>
              <a:rPr lang="es-ES" b="1" dirty="0">
                <a:solidFill>
                  <a:schemeClr val="accent5">
                    <a:lumMod val="75000"/>
                  </a:schemeClr>
                </a:solidFill>
                <a:latin typeface="Verdana"/>
              </a:rPr>
            </a:br>
            <a:br>
              <a:rPr lang="es-ES" b="1" dirty="0">
                <a:solidFill>
                  <a:schemeClr val="accent5">
                    <a:lumMod val="75000"/>
                  </a:schemeClr>
                </a:solidFill>
                <a:latin typeface="Verdana"/>
              </a:rPr>
            </a:br>
            <a:endParaRPr lang="es-ES" dirty="0">
              <a:solidFill>
                <a:schemeClr val="accent5">
                  <a:lumMod val="75000"/>
                </a:schemeClr>
              </a:solidFill>
              <a:highlight>
                <a:srgbClr val="FFFF00"/>
              </a:highlight>
            </a:endParaRPr>
          </a:p>
        </p:txBody>
      </p:sp>
      <p:sp>
        <p:nvSpPr>
          <p:cNvPr id="2" name="Date Placeholder 8">
            <a:extLst>
              <a:ext uri="{FF2B5EF4-FFF2-40B4-BE49-F238E27FC236}">
                <a16:creationId xmlns:a16="http://schemas.microsoft.com/office/drawing/2014/main" id="{ADDB8C74-51F9-2883-775D-F002D72F5E44}"/>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
        <p:nvSpPr>
          <p:cNvPr id="5" name="Date Placeholder 8">
            <a:extLst>
              <a:ext uri="{FF2B5EF4-FFF2-40B4-BE49-F238E27FC236}">
                <a16:creationId xmlns:a16="http://schemas.microsoft.com/office/drawing/2014/main" id="{9B07E232-1E4B-8BF2-CDD8-1E8C3CB54CB8}"/>
              </a:ext>
            </a:extLst>
          </p:cNvPr>
          <p:cNvSpPr txBox="1">
            <a:spLocks/>
          </p:cNvSpPr>
          <p:nvPr/>
        </p:nvSpPr>
        <p:spPr>
          <a:xfrm>
            <a:off x="412060" y="6202177"/>
            <a:ext cx="6567255" cy="226564"/>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t>Nota.- Datos a 15 </a:t>
            </a:r>
            <a:r>
              <a:rPr lang="es-ES" dirty="0" err="1"/>
              <a:t>may</a:t>
            </a:r>
            <a:endParaRPr lang="es-ES" dirty="0"/>
          </a:p>
        </p:txBody>
      </p:sp>
      <p:pic>
        <p:nvPicPr>
          <p:cNvPr id="3" name="Imagen 2">
            <a:extLst>
              <a:ext uri="{FF2B5EF4-FFF2-40B4-BE49-F238E27FC236}">
                <a16:creationId xmlns:a16="http://schemas.microsoft.com/office/drawing/2014/main" id="{A948EFC6-A6A5-9A02-DF75-6AEE42F951EA}"/>
              </a:ext>
            </a:extLst>
          </p:cNvPr>
          <p:cNvPicPr>
            <a:picLocks noChangeAspect="1"/>
          </p:cNvPicPr>
          <p:nvPr/>
        </p:nvPicPr>
        <p:blipFill>
          <a:blip r:embed="rId3"/>
          <a:stretch>
            <a:fillRect/>
          </a:stretch>
        </p:blipFill>
        <p:spPr>
          <a:xfrm>
            <a:off x="417676" y="1365557"/>
            <a:ext cx="11395890" cy="4791640"/>
          </a:xfrm>
          <a:prstGeom prst="rect">
            <a:avLst/>
          </a:prstGeom>
        </p:spPr>
      </p:pic>
    </p:spTree>
    <p:extLst>
      <p:ext uri="{BB962C8B-B14F-4D97-AF65-F5344CB8AC3E}">
        <p14:creationId xmlns:p14="http://schemas.microsoft.com/office/powerpoint/2010/main" val="13100538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A34D84A-CA9E-BEC7-F659-8E7CC84F3DD5}"/>
              </a:ext>
            </a:extLst>
          </p:cNvPr>
          <p:cNvSpPr>
            <a:spLocks noGrp="1"/>
          </p:cNvSpPr>
          <p:nvPr>
            <p:ph type="title"/>
          </p:nvPr>
        </p:nvSpPr>
        <p:spPr>
          <a:xfrm>
            <a:off x="488870" y="164575"/>
            <a:ext cx="9956800" cy="818375"/>
          </a:xfrm>
        </p:spPr>
        <p:txBody>
          <a:bodyPr/>
          <a:lstStyle/>
          <a:p>
            <a:r>
              <a:rPr lang="es-ES" b="1" dirty="0">
                <a:solidFill>
                  <a:schemeClr val="accent5">
                    <a:lumMod val="75000"/>
                  </a:schemeClr>
                </a:solidFill>
                <a:latin typeface="Verdana"/>
              </a:rPr>
              <a:t>Informe situación Cogeneración:</a:t>
            </a:r>
            <a:br>
              <a:rPr lang="es-ES" b="1" dirty="0">
                <a:solidFill>
                  <a:schemeClr val="accent5">
                    <a:lumMod val="75000"/>
                  </a:schemeClr>
                </a:solidFill>
                <a:latin typeface="Verdana"/>
              </a:rPr>
            </a:br>
            <a:r>
              <a:rPr lang="es-ES" b="1" dirty="0">
                <a:solidFill>
                  <a:schemeClr val="accent5">
                    <a:lumMod val="75000"/>
                  </a:schemeClr>
                </a:solidFill>
                <a:latin typeface="Verdana"/>
              </a:rPr>
              <a:t>Evolución diaria (II)</a:t>
            </a:r>
            <a:br>
              <a:rPr lang="es-ES" b="1" dirty="0">
                <a:solidFill>
                  <a:schemeClr val="accent5">
                    <a:lumMod val="75000"/>
                  </a:schemeClr>
                </a:solidFill>
                <a:latin typeface="Verdana"/>
              </a:rPr>
            </a:br>
            <a:br>
              <a:rPr lang="es-ES" b="1" dirty="0">
                <a:solidFill>
                  <a:schemeClr val="accent5">
                    <a:lumMod val="75000"/>
                  </a:schemeClr>
                </a:solidFill>
                <a:latin typeface="Verdana"/>
              </a:rPr>
            </a:br>
            <a:br>
              <a:rPr lang="es-ES" b="1" dirty="0">
                <a:solidFill>
                  <a:schemeClr val="accent5">
                    <a:lumMod val="75000"/>
                  </a:schemeClr>
                </a:solidFill>
                <a:latin typeface="Verdana"/>
              </a:rPr>
            </a:br>
            <a:endParaRPr lang="es-ES" dirty="0">
              <a:solidFill>
                <a:schemeClr val="accent5">
                  <a:lumMod val="75000"/>
                </a:schemeClr>
              </a:solidFill>
              <a:highlight>
                <a:srgbClr val="FFFF00"/>
              </a:highlight>
            </a:endParaRPr>
          </a:p>
        </p:txBody>
      </p:sp>
      <p:sp>
        <p:nvSpPr>
          <p:cNvPr id="4" name="Date Placeholder 8">
            <a:extLst>
              <a:ext uri="{FF2B5EF4-FFF2-40B4-BE49-F238E27FC236}">
                <a16:creationId xmlns:a16="http://schemas.microsoft.com/office/drawing/2014/main" id="{EB60C524-CB0B-82FD-09FE-2DE4B5AFC7D3}"/>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 2025</a:t>
            </a:r>
          </a:p>
        </p:txBody>
      </p:sp>
      <p:sp>
        <p:nvSpPr>
          <p:cNvPr id="6" name="Date Placeholder 8">
            <a:extLst>
              <a:ext uri="{FF2B5EF4-FFF2-40B4-BE49-F238E27FC236}">
                <a16:creationId xmlns:a16="http://schemas.microsoft.com/office/drawing/2014/main" id="{FDECB40A-C067-A8C3-EF19-39B395F6427D}"/>
              </a:ext>
            </a:extLst>
          </p:cNvPr>
          <p:cNvSpPr txBox="1">
            <a:spLocks/>
          </p:cNvSpPr>
          <p:nvPr/>
        </p:nvSpPr>
        <p:spPr>
          <a:xfrm>
            <a:off x="412060" y="6202177"/>
            <a:ext cx="6567255" cy="226564"/>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t>Nota.- Datos a 15 </a:t>
            </a:r>
            <a:r>
              <a:rPr lang="es-ES" dirty="0" err="1"/>
              <a:t>may</a:t>
            </a:r>
            <a:endParaRPr lang="es-ES" dirty="0"/>
          </a:p>
        </p:txBody>
      </p:sp>
      <p:pic>
        <p:nvPicPr>
          <p:cNvPr id="5" name="Imagen 4">
            <a:extLst>
              <a:ext uri="{FF2B5EF4-FFF2-40B4-BE49-F238E27FC236}">
                <a16:creationId xmlns:a16="http://schemas.microsoft.com/office/drawing/2014/main" id="{F45098D5-B33A-EFB6-65D8-A5A345A7D7B4}"/>
              </a:ext>
            </a:extLst>
          </p:cNvPr>
          <p:cNvPicPr>
            <a:picLocks noChangeAspect="1"/>
          </p:cNvPicPr>
          <p:nvPr/>
        </p:nvPicPr>
        <p:blipFill>
          <a:blip r:embed="rId3"/>
          <a:stretch>
            <a:fillRect/>
          </a:stretch>
        </p:blipFill>
        <p:spPr>
          <a:xfrm>
            <a:off x="590080" y="1282329"/>
            <a:ext cx="11011840" cy="4919848"/>
          </a:xfrm>
          <a:prstGeom prst="rect">
            <a:avLst/>
          </a:prstGeom>
        </p:spPr>
      </p:pic>
    </p:spTree>
    <p:extLst>
      <p:ext uri="{BB962C8B-B14F-4D97-AF65-F5344CB8AC3E}">
        <p14:creationId xmlns:p14="http://schemas.microsoft.com/office/powerpoint/2010/main" val="37267929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2">
            <a:extLst>
              <a:ext uri="{FF2B5EF4-FFF2-40B4-BE49-F238E27FC236}">
                <a16:creationId xmlns:a16="http://schemas.microsoft.com/office/drawing/2014/main" id="{DA9C700E-7D24-0638-255E-7775FDF35922}"/>
              </a:ext>
            </a:extLst>
          </p:cNvPr>
          <p:cNvSpPr>
            <a:spLocks noGrp="1"/>
          </p:cNvSpPr>
          <p:nvPr>
            <p:ph type="title"/>
          </p:nvPr>
        </p:nvSpPr>
        <p:spPr>
          <a:xfrm>
            <a:off x="565680" y="149257"/>
            <a:ext cx="9956800" cy="818375"/>
          </a:xfrm>
        </p:spPr>
        <p:txBody>
          <a:bodyPr/>
          <a:lstStyle/>
          <a:p>
            <a:r>
              <a:rPr lang="es-ES" b="1" dirty="0">
                <a:solidFill>
                  <a:schemeClr val="accent5">
                    <a:lumMod val="75000"/>
                  </a:schemeClr>
                </a:solidFill>
                <a:latin typeface="Verdana"/>
              </a:rPr>
              <a:t>Informe situación Cogeneración:</a:t>
            </a:r>
            <a:br>
              <a:rPr lang="es-ES" b="1" dirty="0">
                <a:solidFill>
                  <a:schemeClr val="accent5">
                    <a:lumMod val="75000"/>
                  </a:schemeClr>
                </a:solidFill>
                <a:latin typeface="Verdana"/>
              </a:rPr>
            </a:br>
            <a:r>
              <a:rPr lang="es-ES" b="1" dirty="0">
                <a:solidFill>
                  <a:schemeClr val="accent5">
                    <a:lumMod val="75000"/>
                  </a:schemeClr>
                </a:solidFill>
                <a:latin typeface="Verdana"/>
              </a:rPr>
              <a:t>Evolución diaria y quincenal años 2019-2025</a:t>
            </a:r>
            <a:br>
              <a:rPr lang="es-ES" b="1" dirty="0">
                <a:solidFill>
                  <a:schemeClr val="accent5">
                    <a:lumMod val="75000"/>
                  </a:schemeClr>
                </a:solidFill>
                <a:latin typeface="Verdana"/>
              </a:rPr>
            </a:br>
            <a:endParaRPr lang="es-ES" dirty="0">
              <a:solidFill>
                <a:schemeClr val="accent5">
                  <a:lumMod val="75000"/>
                </a:schemeClr>
              </a:solidFill>
              <a:highlight>
                <a:srgbClr val="FFFF00"/>
              </a:highlight>
            </a:endParaRPr>
          </a:p>
        </p:txBody>
      </p:sp>
      <p:sp>
        <p:nvSpPr>
          <p:cNvPr id="2" name="Date Placeholder 8">
            <a:extLst>
              <a:ext uri="{FF2B5EF4-FFF2-40B4-BE49-F238E27FC236}">
                <a16:creationId xmlns:a16="http://schemas.microsoft.com/office/drawing/2014/main" id="{D641E89C-6440-DAB8-FE8A-417B62112E9A}"/>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
        <p:nvSpPr>
          <p:cNvPr id="3" name="Date Placeholder 8">
            <a:extLst>
              <a:ext uri="{FF2B5EF4-FFF2-40B4-BE49-F238E27FC236}">
                <a16:creationId xmlns:a16="http://schemas.microsoft.com/office/drawing/2014/main" id="{7A4CD163-30BD-80F1-7093-F1DAE6A84663}"/>
              </a:ext>
            </a:extLst>
          </p:cNvPr>
          <p:cNvSpPr txBox="1">
            <a:spLocks/>
          </p:cNvSpPr>
          <p:nvPr/>
        </p:nvSpPr>
        <p:spPr>
          <a:xfrm>
            <a:off x="412060" y="6202177"/>
            <a:ext cx="6567255" cy="226564"/>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t>Nota.- Datos a 15 </a:t>
            </a:r>
            <a:r>
              <a:rPr lang="es-ES" dirty="0" err="1"/>
              <a:t>may</a:t>
            </a:r>
            <a:endParaRPr lang="es-ES" dirty="0"/>
          </a:p>
        </p:txBody>
      </p:sp>
      <p:pic>
        <p:nvPicPr>
          <p:cNvPr id="5" name="Imagen 4">
            <a:extLst>
              <a:ext uri="{FF2B5EF4-FFF2-40B4-BE49-F238E27FC236}">
                <a16:creationId xmlns:a16="http://schemas.microsoft.com/office/drawing/2014/main" id="{615C26E1-26EB-A52E-44D8-D8CBACF2625C}"/>
              </a:ext>
            </a:extLst>
          </p:cNvPr>
          <p:cNvPicPr>
            <a:picLocks noChangeAspect="1"/>
          </p:cNvPicPr>
          <p:nvPr/>
        </p:nvPicPr>
        <p:blipFill>
          <a:blip r:embed="rId3"/>
          <a:stretch>
            <a:fillRect/>
          </a:stretch>
        </p:blipFill>
        <p:spPr>
          <a:xfrm>
            <a:off x="647687" y="1270491"/>
            <a:ext cx="10896625" cy="4966455"/>
          </a:xfrm>
          <a:prstGeom prst="rect">
            <a:avLst/>
          </a:prstGeom>
        </p:spPr>
      </p:pic>
    </p:spTree>
    <p:extLst>
      <p:ext uri="{BB962C8B-B14F-4D97-AF65-F5344CB8AC3E}">
        <p14:creationId xmlns:p14="http://schemas.microsoft.com/office/powerpoint/2010/main" val="26507829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4C5AB1A-DB5B-2286-BA0A-B7E427D86B36}"/>
              </a:ext>
            </a:extLst>
          </p:cNvPr>
          <p:cNvPicPr>
            <a:picLocks noChangeAspect="1"/>
          </p:cNvPicPr>
          <p:nvPr/>
        </p:nvPicPr>
        <p:blipFill>
          <a:blip r:embed="rId3"/>
          <a:stretch>
            <a:fillRect/>
          </a:stretch>
        </p:blipFill>
        <p:spPr>
          <a:xfrm>
            <a:off x="653391" y="202980"/>
            <a:ext cx="11241764" cy="5991180"/>
          </a:xfrm>
          <a:prstGeom prst="rect">
            <a:avLst/>
          </a:prstGeom>
        </p:spPr>
      </p:pic>
    </p:spTree>
    <p:extLst>
      <p:ext uri="{BB962C8B-B14F-4D97-AF65-F5344CB8AC3E}">
        <p14:creationId xmlns:p14="http://schemas.microsoft.com/office/powerpoint/2010/main" val="172509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8950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FE1B2BC-4BE0-718E-2016-E5FD9FD4C283}"/>
              </a:ext>
            </a:extLst>
          </p:cNvPr>
          <p:cNvSpPr>
            <a:spLocks noGrp="1"/>
          </p:cNvSpPr>
          <p:nvPr>
            <p:ph type="title"/>
          </p:nvPr>
        </p:nvSpPr>
        <p:spPr>
          <a:xfrm>
            <a:off x="464026" y="175558"/>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Resumen de indicadores</a:t>
            </a:r>
            <a:br>
              <a:rPr lang="es-ES" b="1" dirty="0">
                <a:solidFill>
                  <a:schemeClr val="bg2">
                    <a:lumMod val="75000"/>
                  </a:schemeClr>
                </a:solidFill>
                <a:latin typeface="Verdana"/>
              </a:rPr>
            </a:b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pic>
        <p:nvPicPr>
          <p:cNvPr id="5" name="Imagen 4">
            <a:extLst>
              <a:ext uri="{FF2B5EF4-FFF2-40B4-BE49-F238E27FC236}">
                <a16:creationId xmlns:a16="http://schemas.microsoft.com/office/drawing/2014/main" id="{CD73713C-091F-4E8F-3582-4CAB737C8B5E}"/>
              </a:ext>
            </a:extLst>
          </p:cNvPr>
          <p:cNvPicPr>
            <a:picLocks noChangeAspect="1"/>
          </p:cNvPicPr>
          <p:nvPr/>
        </p:nvPicPr>
        <p:blipFill>
          <a:blip r:embed="rId3"/>
          <a:stretch>
            <a:fillRect/>
          </a:stretch>
        </p:blipFill>
        <p:spPr>
          <a:xfrm>
            <a:off x="653550" y="1438610"/>
            <a:ext cx="11253885" cy="1474980"/>
          </a:xfrm>
          <a:prstGeom prst="rect">
            <a:avLst/>
          </a:prstGeom>
        </p:spPr>
      </p:pic>
      <p:pic>
        <p:nvPicPr>
          <p:cNvPr id="2" name="Imagen 1">
            <a:extLst>
              <a:ext uri="{FF2B5EF4-FFF2-40B4-BE49-F238E27FC236}">
                <a16:creationId xmlns:a16="http://schemas.microsoft.com/office/drawing/2014/main" id="{A390DB9F-9C89-2D80-E119-98D6A05F0A4A}"/>
              </a:ext>
            </a:extLst>
          </p:cNvPr>
          <p:cNvPicPr>
            <a:picLocks noChangeAspect="1"/>
          </p:cNvPicPr>
          <p:nvPr/>
        </p:nvPicPr>
        <p:blipFill>
          <a:blip r:embed="rId4"/>
          <a:stretch>
            <a:fillRect/>
          </a:stretch>
        </p:blipFill>
        <p:spPr>
          <a:xfrm>
            <a:off x="642489" y="4773175"/>
            <a:ext cx="11264945" cy="1398725"/>
          </a:xfrm>
          <a:prstGeom prst="rect">
            <a:avLst/>
          </a:prstGeom>
        </p:spPr>
      </p:pic>
      <p:sp>
        <p:nvSpPr>
          <p:cNvPr id="6" name="Flecha: a la derecha 5">
            <a:extLst>
              <a:ext uri="{FF2B5EF4-FFF2-40B4-BE49-F238E27FC236}">
                <a16:creationId xmlns:a16="http://schemas.microsoft.com/office/drawing/2014/main" id="{C83BE105-CF0C-2F51-D409-9DE124F26D95}"/>
              </a:ext>
            </a:extLst>
          </p:cNvPr>
          <p:cNvSpPr/>
          <p:nvPr/>
        </p:nvSpPr>
        <p:spPr bwMode="auto">
          <a:xfrm>
            <a:off x="78505" y="2529540"/>
            <a:ext cx="460860" cy="384050"/>
          </a:xfrm>
          <a:prstGeom prst="rightArrow">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n-US" sz="1000" b="0" i="0" u="none" strike="noStrike" cap="none" normalizeH="0" baseline="0">
              <a:ln>
                <a:noFill/>
              </a:ln>
              <a:solidFill>
                <a:srgbClr val="0B345E"/>
              </a:solidFill>
              <a:effectLst/>
              <a:latin typeface="Verdana" pitchFamily="34" charset="0"/>
            </a:endParaRPr>
          </a:p>
        </p:txBody>
      </p:sp>
      <p:sp>
        <p:nvSpPr>
          <p:cNvPr id="8" name="Flecha: a la derecha 7">
            <a:extLst>
              <a:ext uri="{FF2B5EF4-FFF2-40B4-BE49-F238E27FC236}">
                <a16:creationId xmlns:a16="http://schemas.microsoft.com/office/drawing/2014/main" id="{7A198545-270F-D0E9-721E-0183D9CFCBF0}"/>
              </a:ext>
            </a:extLst>
          </p:cNvPr>
          <p:cNvSpPr/>
          <p:nvPr/>
        </p:nvSpPr>
        <p:spPr bwMode="auto">
          <a:xfrm>
            <a:off x="54135" y="5280512"/>
            <a:ext cx="460860" cy="38405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n-US" sz="1000" b="0" i="0" u="none" strike="noStrike" cap="none" normalizeH="0" baseline="0">
              <a:ln>
                <a:noFill/>
              </a:ln>
              <a:solidFill>
                <a:srgbClr val="0B345E"/>
              </a:solidFill>
              <a:effectLst/>
              <a:latin typeface="Verdana" pitchFamily="34" charset="0"/>
            </a:endParaRPr>
          </a:p>
        </p:txBody>
      </p:sp>
      <p:sp>
        <p:nvSpPr>
          <p:cNvPr id="9" name="Flecha: a la derecha 8">
            <a:extLst>
              <a:ext uri="{FF2B5EF4-FFF2-40B4-BE49-F238E27FC236}">
                <a16:creationId xmlns:a16="http://schemas.microsoft.com/office/drawing/2014/main" id="{22BEC261-7E5A-6C34-36B4-CD6891C4205B}"/>
              </a:ext>
            </a:extLst>
          </p:cNvPr>
          <p:cNvSpPr/>
          <p:nvPr/>
        </p:nvSpPr>
        <p:spPr bwMode="auto">
          <a:xfrm>
            <a:off x="54135" y="5802461"/>
            <a:ext cx="460860" cy="38405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n-US" sz="1000" b="0" i="0" u="none" strike="noStrike" cap="none" normalizeH="0" baseline="0">
              <a:ln>
                <a:noFill/>
              </a:ln>
              <a:solidFill>
                <a:srgbClr val="0B345E"/>
              </a:solidFill>
              <a:effectLst/>
              <a:latin typeface="Verdana" pitchFamily="34" charset="0"/>
            </a:endParaRPr>
          </a:p>
        </p:txBody>
      </p:sp>
      <p:sp>
        <p:nvSpPr>
          <p:cNvPr id="12" name="Flecha: a la derecha 11">
            <a:extLst>
              <a:ext uri="{FF2B5EF4-FFF2-40B4-BE49-F238E27FC236}">
                <a16:creationId xmlns:a16="http://schemas.microsoft.com/office/drawing/2014/main" id="{268F9F55-ADE0-4C1C-870F-1B3F31B60654}"/>
              </a:ext>
            </a:extLst>
          </p:cNvPr>
          <p:cNvSpPr/>
          <p:nvPr/>
        </p:nvSpPr>
        <p:spPr bwMode="auto">
          <a:xfrm>
            <a:off x="78505" y="3930767"/>
            <a:ext cx="460860" cy="384050"/>
          </a:xfrm>
          <a:prstGeom prst="rightArrow">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n-US" sz="1000" b="0" i="0" u="none" strike="noStrike" cap="none" normalizeH="0" baseline="0">
              <a:ln>
                <a:noFill/>
              </a:ln>
              <a:solidFill>
                <a:srgbClr val="0B345E"/>
              </a:solidFill>
              <a:effectLst/>
              <a:latin typeface="Verdana" pitchFamily="34" charset="0"/>
            </a:endParaRPr>
          </a:p>
        </p:txBody>
      </p:sp>
      <p:pic>
        <p:nvPicPr>
          <p:cNvPr id="14" name="Imagen 13">
            <a:extLst>
              <a:ext uri="{FF2B5EF4-FFF2-40B4-BE49-F238E27FC236}">
                <a16:creationId xmlns:a16="http://schemas.microsoft.com/office/drawing/2014/main" id="{C8CD6FC0-C262-2584-1CFE-CE2AF4DF3129}"/>
              </a:ext>
            </a:extLst>
          </p:cNvPr>
          <p:cNvPicPr>
            <a:picLocks noChangeAspect="1"/>
          </p:cNvPicPr>
          <p:nvPr/>
        </p:nvPicPr>
        <p:blipFill>
          <a:blip r:embed="rId5"/>
          <a:stretch>
            <a:fillRect/>
          </a:stretch>
        </p:blipFill>
        <p:spPr>
          <a:xfrm>
            <a:off x="668875" y="3138567"/>
            <a:ext cx="11238559" cy="1327368"/>
          </a:xfrm>
          <a:prstGeom prst="rect">
            <a:avLst/>
          </a:prstGeom>
        </p:spPr>
      </p:pic>
    </p:spTree>
    <p:extLst>
      <p:ext uri="{BB962C8B-B14F-4D97-AF65-F5344CB8AC3E}">
        <p14:creationId xmlns:p14="http://schemas.microsoft.com/office/powerpoint/2010/main" val="12543138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64026" y="175558"/>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producción nacional cogeneración REE</a:t>
            </a:r>
            <a:br>
              <a:rPr lang="es-ES" b="1" dirty="0">
                <a:solidFill>
                  <a:schemeClr val="bg2">
                    <a:lumMod val="75000"/>
                  </a:schemeClr>
                </a:solidFill>
                <a:latin typeface="Verdana"/>
              </a:rPr>
            </a:b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17" name="TextBox 16">
            <a:extLst>
              <a:ext uri="{FF2B5EF4-FFF2-40B4-BE49-F238E27FC236}">
                <a16:creationId xmlns:a16="http://schemas.microsoft.com/office/drawing/2014/main" id="{E628E4BC-1E73-473B-B02D-CC3ED5EDC75C}"/>
              </a:ext>
            </a:extLst>
          </p:cNvPr>
          <p:cNvSpPr txBox="1"/>
          <p:nvPr/>
        </p:nvSpPr>
        <p:spPr>
          <a:xfrm>
            <a:off x="8515516" y="2123230"/>
            <a:ext cx="3610070" cy="2985433"/>
          </a:xfrm>
          <a:prstGeom prst="rect">
            <a:avLst/>
          </a:prstGeom>
          <a:noFill/>
        </p:spPr>
        <p:txBody>
          <a:bodyPr wrap="square" rtlCol="0">
            <a:spAutoFit/>
          </a:bodyPr>
          <a:lstStyle/>
          <a:p>
            <a:pPr>
              <a:buClr>
                <a:schemeClr val="tx1"/>
              </a:buClr>
              <a:tabLst>
                <a:tab pos="1079500" algn="l"/>
              </a:tabLst>
            </a:pPr>
            <a:r>
              <a:rPr lang="es-ES_tradnl" sz="1800" dirty="0"/>
              <a:t>abr '25</a:t>
            </a:r>
            <a:r>
              <a:rPr lang="es-ES_tradnl" sz="1800" baseline="30000" dirty="0"/>
              <a:t>(*)</a:t>
            </a:r>
            <a:r>
              <a:rPr lang="es-ES_tradnl" sz="1800" dirty="0"/>
              <a:t> vs. </a:t>
            </a:r>
            <a:r>
              <a:rPr lang="es-ES_tradnl" sz="1800" dirty="0" err="1"/>
              <a:t>máx</a:t>
            </a:r>
            <a:r>
              <a:rPr lang="es-ES_tradnl" sz="1800" dirty="0"/>
              <a:t> histórico</a:t>
            </a:r>
          </a:p>
          <a:p>
            <a:pPr marL="1079500" indent="-1079500" defTabSz="1079500">
              <a:buClr>
                <a:schemeClr val="tx1"/>
              </a:buClr>
            </a:pPr>
            <a:endParaRPr lang="es-ES_tradnl" sz="2000" dirty="0">
              <a:solidFill>
                <a:srgbClr val="FF0000"/>
              </a:solidFill>
            </a:endParaRPr>
          </a:p>
          <a:p>
            <a:pPr marL="1079500" indent="-1079500" defTabSz="1079500">
              <a:buClr>
                <a:schemeClr val="tx1"/>
              </a:buClr>
            </a:pPr>
            <a:r>
              <a:rPr lang="es-ES_tradnl" sz="1800" dirty="0">
                <a:solidFill>
                  <a:srgbClr val="FF0000"/>
                </a:solidFill>
              </a:rPr>
              <a:t>-61,1%</a:t>
            </a:r>
            <a:r>
              <a:rPr lang="es-ES_tradnl" sz="1600" dirty="0">
                <a:solidFill>
                  <a:srgbClr val="FF0000"/>
                </a:solidFill>
              </a:rPr>
              <a:t>	</a:t>
            </a:r>
            <a:r>
              <a:rPr lang="es-ES_tradnl" sz="1600" dirty="0"/>
              <a:t>Energía mensual 1,13 vs. 2,92 TWh (ene ‘13)</a:t>
            </a:r>
          </a:p>
          <a:p>
            <a:pPr marL="1079500" indent="-1079500" defTabSz="1079500">
              <a:buClr>
                <a:schemeClr val="tx1"/>
              </a:buClr>
            </a:pPr>
            <a:r>
              <a:rPr lang="es-ES_tradnl" sz="1800" dirty="0">
                <a:solidFill>
                  <a:srgbClr val="FF0000"/>
                </a:solidFill>
              </a:rPr>
              <a:t>-7,6 </a:t>
            </a:r>
            <a:r>
              <a:rPr lang="es-ES_tradnl" sz="1800" dirty="0" err="1">
                <a:solidFill>
                  <a:srgbClr val="FF0000"/>
                </a:solidFill>
              </a:rPr>
              <a:t>pts</a:t>
            </a:r>
            <a:r>
              <a:rPr lang="es-ES_tradnl" sz="1600" dirty="0">
                <a:solidFill>
                  <a:srgbClr val="FF0000"/>
                </a:solidFill>
              </a:rPr>
              <a:t>	</a:t>
            </a:r>
            <a:r>
              <a:rPr lang="es-ES_tradnl" sz="1600" dirty="0"/>
              <a:t>Participación mensual mix nacional 5,6% vs. 13,3% (</a:t>
            </a:r>
            <a:r>
              <a:rPr lang="es-ES_tradnl" sz="1600" dirty="0" err="1"/>
              <a:t>may</a:t>
            </a:r>
            <a:r>
              <a:rPr lang="es-ES_tradnl" sz="1600" dirty="0"/>
              <a:t> 2013)</a:t>
            </a:r>
          </a:p>
          <a:p>
            <a:pPr marL="1079500" indent="-1079500" defTabSz="1079500">
              <a:buClr>
                <a:schemeClr val="tx1"/>
              </a:buClr>
            </a:pPr>
            <a:r>
              <a:rPr lang="es-ES_tradnl" sz="1800" dirty="0">
                <a:solidFill>
                  <a:srgbClr val="FF0000"/>
                </a:solidFill>
              </a:rPr>
              <a:t>-5,5 pts</a:t>
            </a:r>
            <a:r>
              <a:rPr lang="es-ES_tradnl" sz="1600" dirty="0">
                <a:solidFill>
                  <a:srgbClr val="FF0000"/>
                </a:solidFill>
              </a:rPr>
              <a:t>	</a:t>
            </a:r>
            <a:r>
              <a:rPr lang="es-ES_tradnl" sz="1600" dirty="0"/>
              <a:t>Participación anual mix nacional 6,1% vs. 11,6% (2012)</a:t>
            </a:r>
          </a:p>
        </p:txBody>
      </p:sp>
      <p:sp>
        <p:nvSpPr>
          <p:cNvPr id="18" name="TextBox 5">
            <a:extLst>
              <a:ext uri="{FF2B5EF4-FFF2-40B4-BE49-F238E27FC236}">
                <a16:creationId xmlns:a16="http://schemas.microsoft.com/office/drawing/2014/main" id="{E4392CB5-D46D-44A1-927A-EE4D1BAFEDE5}"/>
              </a:ext>
            </a:extLst>
          </p:cNvPr>
          <p:cNvSpPr txBox="1"/>
          <p:nvPr/>
        </p:nvSpPr>
        <p:spPr>
          <a:xfrm>
            <a:off x="8984904" y="1378398"/>
            <a:ext cx="2871846" cy="646331"/>
          </a:xfrm>
          <a:prstGeom prst="rect">
            <a:avLst/>
          </a:prstGeom>
          <a:noFill/>
        </p:spPr>
        <p:txBody>
          <a:bodyPr wrap="square" rtlCol="0">
            <a:spAutoFit/>
          </a:bodyPr>
          <a:lstStyle/>
          <a:p>
            <a:r>
              <a:rPr lang="es-ES_tradnl" sz="1800" b="1" dirty="0">
                <a:solidFill>
                  <a:schemeClr val="accent4">
                    <a:lumMod val="75000"/>
                  </a:schemeClr>
                </a:solidFill>
              </a:rPr>
              <a:t>Actualizado: abr '25</a:t>
            </a:r>
          </a:p>
          <a:p>
            <a:r>
              <a:rPr lang="es-ES_tradnl" sz="1800" b="1" dirty="0">
                <a:solidFill>
                  <a:schemeClr val="accent4">
                    <a:lumMod val="75000"/>
                  </a:schemeClr>
                </a:solidFill>
              </a:rPr>
              <a:t>(REE cierre abr '25)</a:t>
            </a:r>
            <a:endParaRPr lang="es-ES" sz="1800" b="1" dirty="0">
              <a:solidFill>
                <a:schemeClr val="accent4">
                  <a:lumMod val="75000"/>
                </a:schemeClr>
              </a:solidFill>
            </a:endParaRPr>
          </a:p>
        </p:txBody>
      </p:sp>
      <p:sp>
        <p:nvSpPr>
          <p:cNvPr id="8" name="CuadroTexto 7">
            <a:extLst>
              <a:ext uri="{FF2B5EF4-FFF2-40B4-BE49-F238E27FC236}">
                <a16:creationId xmlns:a16="http://schemas.microsoft.com/office/drawing/2014/main" id="{BEF9B78D-C0DE-6D73-6518-6E0223F0D744}"/>
              </a:ext>
            </a:extLst>
          </p:cNvPr>
          <p:cNvSpPr txBox="1"/>
          <p:nvPr/>
        </p:nvSpPr>
        <p:spPr>
          <a:xfrm>
            <a:off x="8745945" y="5995010"/>
            <a:ext cx="1430200" cy="246221"/>
          </a:xfrm>
          <a:prstGeom prst="rect">
            <a:avLst/>
          </a:prstGeom>
          <a:noFill/>
        </p:spPr>
        <p:txBody>
          <a:bodyPr wrap="none" rtlCol="0">
            <a:spAutoFit/>
          </a:bodyPr>
          <a:lstStyle/>
          <a:p>
            <a:r>
              <a:rPr lang="es-ES" dirty="0"/>
              <a:t>(*) 2025 año móvil</a:t>
            </a:r>
          </a:p>
        </p:txBody>
      </p:sp>
      <p:sp>
        <p:nvSpPr>
          <p:cNvPr id="4" name="Date Placeholder 8">
            <a:extLst>
              <a:ext uri="{FF2B5EF4-FFF2-40B4-BE49-F238E27FC236}">
                <a16:creationId xmlns:a16="http://schemas.microsoft.com/office/drawing/2014/main" id="{0FFE75CC-0DB7-1B57-DDF6-09AD4F9A496E}"/>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pic>
        <p:nvPicPr>
          <p:cNvPr id="5" name="Imagen 4">
            <a:extLst>
              <a:ext uri="{FF2B5EF4-FFF2-40B4-BE49-F238E27FC236}">
                <a16:creationId xmlns:a16="http://schemas.microsoft.com/office/drawing/2014/main" id="{31422D1E-DBF3-09B0-AB83-57C93C9D0F00}"/>
              </a:ext>
            </a:extLst>
          </p:cNvPr>
          <p:cNvPicPr>
            <a:picLocks noChangeAspect="1"/>
          </p:cNvPicPr>
          <p:nvPr/>
        </p:nvPicPr>
        <p:blipFill>
          <a:blip r:embed="rId3"/>
          <a:stretch>
            <a:fillRect/>
          </a:stretch>
        </p:blipFill>
        <p:spPr>
          <a:xfrm>
            <a:off x="143225" y="1252061"/>
            <a:ext cx="8147219" cy="5059778"/>
          </a:xfrm>
          <a:prstGeom prst="rect">
            <a:avLst/>
          </a:prstGeom>
        </p:spPr>
      </p:pic>
    </p:spTree>
    <p:extLst>
      <p:ext uri="{BB962C8B-B14F-4D97-AF65-F5344CB8AC3E}">
        <p14:creationId xmlns:p14="http://schemas.microsoft.com/office/powerpoint/2010/main" val="10075676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78965" y="164575"/>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producción nacional Cogeneración REE (II)   </a:t>
            </a:r>
            <a:br>
              <a:rPr lang="es-ES" b="1" dirty="0">
                <a:solidFill>
                  <a:schemeClr val="bg2">
                    <a:lumMod val="75000"/>
                  </a:schemeClr>
                </a:solidFill>
                <a:latin typeface="Verdana"/>
              </a:rPr>
            </a:b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19" name="TextBox 16">
            <a:extLst>
              <a:ext uri="{FF2B5EF4-FFF2-40B4-BE49-F238E27FC236}">
                <a16:creationId xmlns:a16="http://schemas.microsoft.com/office/drawing/2014/main" id="{E7866C63-992E-4613-97B9-11FADF7C1311}"/>
              </a:ext>
            </a:extLst>
          </p:cNvPr>
          <p:cNvSpPr txBox="1"/>
          <p:nvPr/>
        </p:nvSpPr>
        <p:spPr>
          <a:xfrm>
            <a:off x="8477110" y="2169681"/>
            <a:ext cx="3612943" cy="1831271"/>
          </a:xfrm>
          <a:prstGeom prst="rect">
            <a:avLst/>
          </a:prstGeom>
          <a:noFill/>
        </p:spPr>
        <p:txBody>
          <a:bodyPr wrap="square" rtlCol="0">
            <a:spAutoFit/>
          </a:bodyPr>
          <a:lstStyle/>
          <a:p>
            <a:pPr>
              <a:buClr>
                <a:schemeClr val="tx1"/>
              </a:buClr>
              <a:tabLst>
                <a:tab pos="1079500" algn="l"/>
              </a:tabLst>
            </a:pPr>
            <a:r>
              <a:rPr lang="es-ES_tradnl" sz="1800" dirty="0"/>
              <a:t>Mensual abr '25 vs. abr ‘24</a:t>
            </a:r>
          </a:p>
          <a:p>
            <a:pPr>
              <a:buClr>
                <a:schemeClr val="tx1"/>
              </a:buClr>
              <a:tabLst>
                <a:tab pos="1079500" algn="l"/>
              </a:tabLst>
            </a:pPr>
            <a:endParaRPr lang="es-ES_tradnl" sz="1100" b="1" dirty="0">
              <a:solidFill>
                <a:srgbClr val="00AA50"/>
              </a:solidFill>
            </a:endParaRPr>
          </a:p>
          <a:p>
            <a:pPr marL="1079500" indent="-1079500" defTabSz="1079500">
              <a:buClr>
                <a:schemeClr val="tx1"/>
              </a:buClr>
            </a:pPr>
            <a:r>
              <a:rPr lang="es-ES_tradnl" sz="1800" dirty="0">
                <a:solidFill>
                  <a:srgbClr val="00B050"/>
                </a:solidFill>
              </a:rPr>
              <a:t>24,1%</a:t>
            </a:r>
            <a:r>
              <a:rPr lang="es-ES_tradnl" sz="1800" dirty="0">
                <a:solidFill>
                  <a:srgbClr val="00AA50"/>
                </a:solidFill>
              </a:rPr>
              <a:t>	</a:t>
            </a:r>
            <a:r>
              <a:rPr lang="es-ES_tradnl" sz="1600" dirty="0">
                <a:solidFill>
                  <a:schemeClr val="tx1"/>
                </a:solidFill>
              </a:rPr>
              <a:t>Energía</a:t>
            </a:r>
          </a:p>
          <a:p>
            <a:pPr marL="1079500" indent="-1079500" defTabSz="1079500">
              <a:buClr>
                <a:schemeClr val="tx1"/>
              </a:buClr>
            </a:pPr>
            <a:r>
              <a:rPr lang="es-ES_tradnl" sz="1600" dirty="0">
                <a:solidFill>
                  <a:schemeClr val="tx1"/>
                </a:solidFill>
              </a:rPr>
              <a:t>	1,13</a:t>
            </a:r>
            <a:r>
              <a:rPr lang="es-ES_tradnl" sz="1600" dirty="0"/>
              <a:t> vs. 0,91 TWh</a:t>
            </a:r>
          </a:p>
          <a:p>
            <a:pPr marL="1079500" indent="-1079500" defTabSz="1079500">
              <a:buClr>
                <a:schemeClr val="tx1"/>
              </a:buClr>
            </a:pPr>
            <a:r>
              <a:rPr lang="es-ES_tradnl" sz="1600" dirty="0"/>
              <a:t>	=&gt; </a:t>
            </a:r>
            <a:r>
              <a:rPr lang="es-ES_tradnl" sz="1600" dirty="0">
                <a:solidFill>
                  <a:srgbClr val="00B050"/>
                </a:solidFill>
              </a:rPr>
              <a:t>+0,22 TWh</a:t>
            </a:r>
          </a:p>
          <a:p>
            <a:pPr marL="1079500" indent="-1079500" defTabSz="1079500">
              <a:buClr>
                <a:schemeClr val="tx1"/>
              </a:buClr>
            </a:pPr>
            <a:r>
              <a:rPr lang="es-ES_tradnl" sz="1800" dirty="0">
                <a:solidFill>
                  <a:srgbClr val="00B050"/>
                </a:solidFill>
              </a:rPr>
              <a:t>1,2 pts</a:t>
            </a:r>
            <a:r>
              <a:rPr lang="es-ES_tradnl" sz="1800" dirty="0">
                <a:solidFill>
                  <a:srgbClr val="00AA50"/>
                </a:solidFill>
              </a:rPr>
              <a:t>	</a:t>
            </a:r>
            <a:r>
              <a:rPr lang="es-ES_tradnl" sz="1600" dirty="0"/>
              <a:t>Participación en mix 5,6% vs. 4,5%</a:t>
            </a:r>
          </a:p>
        </p:txBody>
      </p:sp>
      <p:sp>
        <p:nvSpPr>
          <p:cNvPr id="12" name="TextBox 16">
            <a:extLst>
              <a:ext uri="{FF2B5EF4-FFF2-40B4-BE49-F238E27FC236}">
                <a16:creationId xmlns:a16="http://schemas.microsoft.com/office/drawing/2014/main" id="{E628E4BC-1E73-473B-B02D-CC3ED5EDC75C}"/>
              </a:ext>
            </a:extLst>
          </p:cNvPr>
          <p:cNvSpPr txBox="1"/>
          <p:nvPr/>
        </p:nvSpPr>
        <p:spPr>
          <a:xfrm>
            <a:off x="8477111" y="4387463"/>
            <a:ext cx="3612944" cy="1600438"/>
          </a:xfrm>
          <a:prstGeom prst="rect">
            <a:avLst/>
          </a:prstGeom>
          <a:noFill/>
        </p:spPr>
        <p:txBody>
          <a:bodyPr wrap="square" rtlCol="0">
            <a:spAutoFit/>
          </a:bodyPr>
          <a:lstStyle/>
          <a:p>
            <a:pPr>
              <a:buClr>
                <a:schemeClr val="tx1"/>
              </a:buClr>
              <a:tabLst>
                <a:tab pos="1079500" algn="l"/>
              </a:tabLst>
            </a:pPr>
            <a:r>
              <a:rPr lang="es-ES_tradnl" sz="1800" dirty="0"/>
              <a:t>Anual ‘25 año móvil vs. ‘24</a:t>
            </a:r>
          </a:p>
          <a:p>
            <a:pPr marL="1079500" indent="-1079500" defTabSz="1079500">
              <a:buClr>
                <a:schemeClr val="tx1"/>
              </a:buClr>
            </a:pPr>
            <a:endParaRPr lang="es-ES_tradnl" sz="1200" dirty="0">
              <a:solidFill>
                <a:srgbClr val="FF0000"/>
              </a:solidFill>
            </a:endParaRPr>
          </a:p>
          <a:p>
            <a:pPr marL="1079500" indent="-1079500" defTabSz="1079500">
              <a:buClr>
                <a:schemeClr val="tx1"/>
              </a:buClr>
            </a:pPr>
            <a:r>
              <a:rPr lang="es-ES_tradnl" sz="1800" dirty="0">
                <a:solidFill>
                  <a:srgbClr val="FF0000"/>
                </a:solidFill>
              </a:rPr>
              <a:t>-0,2%	</a:t>
            </a:r>
            <a:r>
              <a:rPr lang="es-ES_tradnl" sz="1600" dirty="0">
                <a:solidFill>
                  <a:schemeClr val="tx1"/>
                </a:solidFill>
              </a:rPr>
              <a:t>Energía </a:t>
            </a:r>
          </a:p>
          <a:p>
            <a:pPr marL="1079500" indent="-1079500" defTabSz="1079500">
              <a:buClr>
                <a:schemeClr val="tx1"/>
              </a:buClr>
            </a:pPr>
            <a:r>
              <a:rPr lang="es-ES_tradnl" sz="1600" dirty="0">
                <a:solidFill>
                  <a:schemeClr val="tx1"/>
                </a:solidFill>
              </a:rPr>
              <a:t>	16,54</a:t>
            </a:r>
            <a:r>
              <a:rPr lang="es-ES_tradnl" sz="1600" dirty="0"/>
              <a:t> vs. 16,57 TWh </a:t>
            </a:r>
            <a:endParaRPr lang="es-ES_tradnl" sz="1800" dirty="0"/>
          </a:p>
          <a:p>
            <a:pPr marL="1079500" indent="-1079500" defTabSz="1079500">
              <a:buClr>
                <a:schemeClr val="tx1"/>
              </a:buClr>
            </a:pPr>
            <a:r>
              <a:rPr lang="es-ES_tradnl" sz="1800" dirty="0">
                <a:solidFill>
                  <a:srgbClr val="00B050"/>
                </a:solidFill>
              </a:rPr>
              <a:t>0,0 pts</a:t>
            </a:r>
            <a:r>
              <a:rPr lang="es-ES_tradnl" sz="1600" dirty="0">
                <a:solidFill>
                  <a:srgbClr val="FF0000"/>
                </a:solidFill>
              </a:rPr>
              <a:t>	</a:t>
            </a:r>
            <a:r>
              <a:rPr lang="es-ES_tradnl" sz="1600" dirty="0"/>
              <a:t>Participación en mix 6,1 vs. 6,1%</a:t>
            </a:r>
            <a:endParaRPr lang="es-ES" sz="1600" dirty="0"/>
          </a:p>
        </p:txBody>
      </p:sp>
      <p:sp>
        <p:nvSpPr>
          <p:cNvPr id="6" name="Date Placeholder 8">
            <a:extLst>
              <a:ext uri="{FF2B5EF4-FFF2-40B4-BE49-F238E27FC236}">
                <a16:creationId xmlns:a16="http://schemas.microsoft.com/office/drawing/2014/main" id="{732E4E57-2922-C6BF-C977-099107A5C91A}"/>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
        <p:nvSpPr>
          <p:cNvPr id="5" name="TextBox 5">
            <a:extLst>
              <a:ext uri="{FF2B5EF4-FFF2-40B4-BE49-F238E27FC236}">
                <a16:creationId xmlns:a16="http://schemas.microsoft.com/office/drawing/2014/main" id="{A0203121-6774-A3CE-0CEB-73948543AFB8}"/>
              </a:ext>
            </a:extLst>
          </p:cNvPr>
          <p:cNvSpPr txBox="1"/>
          <p:nvPr/>
        </p:nvSpPr>
        <p:spPr>
          <a:xfrm>
            <a:off x="8984904" y="1378398"/>
            <a:ext cx="2871846" cy="646331"/>
          </a:xfrm>
          <a:prstGeom prst="rect">
            <a:avLst/>
          </a:prstGeom>
          <a:noFill/>
        </p:spPr>
        <p:txBody>
          <a:bodyPr wrap="square" rtlCol="0">
            <a:spAutoFit/>
          </a:bodyPr>
          <a:lstStyle/>
          <a:p>
            <a:r>
              <a:rPr lang="es-ES_tradnl" sz="1800" b="1" dirty="0">
                <a:solidFill>
                  <a:schemeClr val="accent4">
                    <a:lumMod val="75000"/>
                  </a:schemeClr>
                </a:solidFill>
              </a:rPr>
              <a:t>Actualizado: abr '25</a:t>
            </a:r>
          </a:p>
          <a:p>
            <a:r>
              <a:rPr lang="es-ES_tradnl" sz="1800" b="1" dirty="0">
                <a:solidFill>
                  <a:schemeClr val="accent4">
                    <a:lumMod val="75000"/>
                  </a:schemeClr>
                </a:solidFill>
              </a:rPr>
              <a:t>(REE cierre abr '25)</a:t>
            </a:r>
            <a:endParaRPr lang="es-ES" sz="1800" b="1" dirty="0">
              <a:solidFill>
                <a:schemeClr val="accent4">
                  <a:lumMod val="75000"/>
                </a:schemeClr>
              </a:solidFill>
            </a:endParaRPr>
          </a:p>
        </p:txBody>
      </p:sp>
      <p:pic>
        <p:nvPicPr>
          <p:cNvPr id="7" name="Imagen 6">
            <a:extLst>
              <a:ext uri="{FF2B5EF4-FFF2-40B4-BE49-F238E27FC236}">
                <a16:creationId xmlns:a16="http://schemas.microsoft.com/office/drawing/2014/main" id="{BC5A0BAD-3938-4C7B-6595-0F28E482FA5D}"/>
              </a:ext>
            </a:extLst>
          </p:cNvPr>
          <p:cNvPicPr>
            <a:picLocks noChangeAspect="1"/>
          </p:cNvPicPr>
          <p:nvPr/>
        </p:nvPicPr>
        <p:blipFill>
          <a:blip r:embed="rId3"/>
          <a:stretch>
            <a:fillRect/>
          </a:stretch>
        </p:blipFill>
        <p:spPr>
          <a:xfrm>
            <a:off x="331038" y="1258541"/>
            <a:ext cx="8146072" cy="5089240"/>
          </a:xfrm>
          <a:prstGeom prst="rect">
            <a:avLst/>
          </a:prstGeom>
        </p:spPr>
      </p:pic>
    </p:spTree>
    <p:extLst>
      <p:ext uri="{BB962C8B-B14F-4D97-AF65-F5344CB8AC3E}">
        <p14:creationId xmlns:p14="http://schemas.microsoft.com/office/powerpoint/2010/main" val="16333985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DA20A2-C127-6084-3B09-A5F297678F87}"/>
              </a:ext>
            </a:extLst>
          </p:cNvPr>
          <p:cNvPicPr>
            <a:picLocks noChangeAspect="1"/>
          </p:cNvPicPr>
          <p:nvPr/>
        </p:nvPicPr>
        <p:blipFill>
          <a:blip r:embed="rId3"/>
          <a:stretch>
            <a:fillRect/>
          </a:stretch>
        </p:blipFill>
        <p:spPr>
          <a:xfrm>
            <a:off x="148952" y="1239916"/>
            <a:ext cx="11628988" cy="5069460"/>
          </a:xfrm>
          <a:prstGeom prst="rect">
            <a:avLst/>
          </a:prstGeom>
        </p:spPr>
      </p:pic>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78965" y="191110"/>
            <a:ext cx="9956800" cy="856780"/>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liquidación cogeneración CNMC </a:t>
            </a:r>
            <a:br>
              <a:rPr lang="es-ES" b="1" dirty="0">
                <a:solidFill>
                  <a:schemeClr val="bg2">
                    <a:lumMod val="75000"/>
                  </a:schemeClr>
                </a:solidFill>
                <a:latin typeface="Verdana"/>
              </a:rPr>
            </a:br>
            <a:br>
              <a:rPr lang="es-ES" b="1" dirty="0">
                <a:solidFill>
                  <a:schemeClr val="bg2">
                    <a:lumMod val="75000"/>
                  </a:schemeClr>
                </a:solidFill>
                <a:latin typeface="Verdana"/>
              </a:rPr>
            </a:b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6" name="TextBox 5">
            <a:extLst>
              <a:ext uri="{FF2B5EF4-FFF2-40B4-BE49-F238E27FC236}">
                <a16:creationId xmlns:a16="http://schemas.microsoft.com/office/drawing/2014/main" id="{346D9481-F9CA-46AC-97CC-2BECBA978B54}"/>
              </a:ext>
            </a:extLst>
          </p:cNvPr>
          <p:cNvSpPr txBox="1"/>
          <p:nvPr/>
        </p:nvSpPr>
        <p:spPr>
          <a:xfrm>
            <a:off x="6019190" y="3980939"/>
            <a:ext cx="6023858" cy="1969770"/>
          </a:xfrm>
          <a:prstGeom prst="rect">
            <a:avLst/>
          </a:prstGeom>
          <a:noFill/>
        </p:spPr>
        <p:txBody>
          <a:bodyPr wrap="square" rtlCol="0">
            <a:spAutoFit/>
          </a:bodyPr>
          <a:lstStyle/>
          <a:p>
            <a:pPr marL="982663" indent="-982663">
              <a:buClr>
                <a:schemeClr val="tx1"/>
              </a:buClr>
              <a:tabLst>
                <a:tab pos="1079500" algn="l"/>
              </a:tabLst>
            </a:pPr>
            <a:r>
              <a:rPr lang="es-ES_tradnl" sz="1600" dirty="0"/>
              <a:t>Comparación 2025 vs. 2024 (mes a mes)</a:t>
            </a:r>
            <a:endParaRPr lang="es-ES_tradnl" sz="1600" dirty="0">
              <a:solidFill>
                <a:srgbClr val="FF0000"/>
              </a:solidFill>
            </a:endParaRPr>
          </a:p>
          <a:p>
            <a:pPr marL="1165225" indent="-1165225">
              <a:buClr>
                <a:schemeClr val="tx1"/>
              </a:buClr>
            </a:pPr>
            <a:r>
              <a:rPr lang="es-ES_tradnl" sz="1800" dirty="0">
                <a:solidFill>
                  <a:srgbClr val="00B050"/>
                </a:solidFill>
              </a:rPr>
              <a:t>+8,4%</a:t>
            </a:r>
            <a:r>
              <a:rPr lang="es-ES_tradnl" sz="1800" dirty="0">
                <a:solidFill>
                  <a:srgbClr val="FF0000"/>
                </a:solidFill>
              </a:rPr>
              <a:t>	</a:t>
            </a:r>
            <a:r>
              <a:rPr lang="es-ES_tradnl" sz="1400" dirty="0"/>
              <a:t>Energía vendida mensual (</a:t>
            </a:r>
            <a:r>
              <a:rPr lang="es-ES_tradnl" sz="1400" dirty="0">
                <a:solidFill>
                  <a:schemeClr val="tx1">
                    <a:lumMod val="60000"/>
                    <a:lumOff val="40000"/>
                  </a:schemeClr>
                </a:solidFill>
              </a:rPr>
              <a:t>1,07 </a:t>
            </a:r>
            <a:r>
              <a:rPr lang="es-ES_tradnl" sz="1400" dirty="0"/>
              <a:t>TWh vs. 0,99 TWh)</a:t>
            </a:r>
          </a:p>
          <a:p>
            <a:pPr marL="1165225" indent="-1165225">
              <a:buClr>
                <a:schemeClr val="tx1"/>
              </a:buClr>
            </a:pPr>
            <a:r>
              <a:rPr lang="es-ES_tradnl" sz="1800" dirty="0">
                <a:solidFill>
                  <a:srgbClr val="FF0000"/>
                </a:solidFill>
              </a:rPr>
              <a:t>-0,5%	</a:t>
            </a:r>
            <a:r>
              <a:rPr lang="es-ES_tradnl" sz="1400" dirty="0"/>
              <a:t>Energía vendida anual (</a:t>
            </a:r>
            <a:r>
              <a:rPr lang="es-ES_tradnl" sz="1400" dirty="0">
                <a:solidFill>
                  <a:schemeClr val="tx1">
                    <a:lumMod val="60000"/>
                    <a:lumOff val="40000"/>
                  </a:schemeClr>
                </a:solidFill>
              </a:rPr>
              <a:t>12,49 </a:t>
            </a:r>
            <a:r>
              <a:rPr lang="es-ES_tradnl" sz="1400" dirty="0"/>
              <a:t>TWh vs. 12,55 TWh)</a:t>
            </a:r>
          </a:p>
          <a:p>
            <a:pPr marL="1165225" indent="-1165225">
              <a:buClr>
                <a:schemeClr val="tx1"/>
              </a:buClr>
            </a:pPr>
            <a:r>
              <a:rPr lang="es-ES_tradnl" sz="1600" dirty="0"/>
              <a:t>Comparación 2025 vs. 2024 (año móvil)</a:t>
            </a:r>
            <a:endParaRPr lang="es-ES_tradnl" sz="1600" dirty="0">
              <a:solidFill>
                <a:srgbClr val="FF0000"/>
              </a:solidFill>
            </a:endParaRPr>
          </a:p>
          <a:p>
            <a:pPr marL="1165225" indent="-1165225">
              <a:buClr>
                <a:schemeClr val="tx1"/>
              </a:buClr>
            </a:pPr>
            <a:r>
              <a:rPr lang="es-ES_tradnl" sz="1800" dirty="0">
                <a:solidFill>
                  <a:srgbClr val="FF0000"/>
                </a:solidFill>
              </a:rPr>
              <a:t>-0,6%	</a:t>
            </a:r>
            <a:r>
              <a:rPr lang="es-ES_tradnl" sz="1400" dirty="0"/>
              <a:t>Retribución Ri anual (</a:t>
            </a:r>
            <a:r>
              <a:rPr lang="es-ES_tradnl" sz="1400" dirty="0">
                <a:solidFill>
                  <a:schemeClr val="tx1">
                    <a:lumMod val="60000"/>
                    <a:lumOff val="40000"/>
                  </a:schemeClr>
                </a:solidFill>
              </a:rPr>
              <a:t>1,91 </a:t>
            </a:r>
            <a:r>
              <a:rPr lang="es-ES_tradnl" sz="1400" dirty="0"/>
              <a:t>M€ vs. 1,92 M€)</a:t>
            </a:r>
          </a:p>
          <a:p>
            <a:pPr marL="1165225" indent="-1165225">
              <a:buClr>
                <a:schemeClr val="tx1"/>
              </a:buClr>
            </a:pPr>
            <a:r>
              <a:rPr lang="es-ES_tradnl" sz="1800" dirty="0">
                <a:solidFill>
                  <a:srgbClr val="00B050"/>
                </a:solidFill>
              </a:rPr>
              <a:t>+15,0%</a:t>
            </a:r>
            <a:r>
              <a:rPr lang="es-ES_tradnl" sz="1800" dirty="0">
                <a:solidFill>
                  <a:srgbClr val="FF0000"/>
                </a:solidFill>
              </a:rPr>
              <a:t>	</a:t>
            </a:r>
            <a:r>
              <a:rPr lang="es-ES_tradnl" sz="1400" dirty="0"/>
              <a:t>Retribución Ro anual (</a:t>
            </a:r>
            <a:r>
              <a:rPr lang="es-ES_tradnl" sz="1400" dirty="0">
                <a:solidFill>
                  <a:schemeClr val="tx1">
                    <a:lumMod val="60000"/>
                    <a:lumOff val="40000"/>
                  </a:schemeClr>
                </a:solidFill>
              </a:rPr>
              <a:t>758,1 </a:t>
            </a:r>
            <a:r>
              <a:rPr lang="es-ES_tradnl" sz="1400" dirty="0"/>
              <a:t>M€ vs. 659,3 M€)</a:t>
            </a:r>
          </a:p>
          <a:p>
            <a:pPr marL="1165225" indent="-1165225">
              <a:buClr>
                <a:schemeClr val="tx1"/>
              </a:buClr>
            </a:pPr>
            <a:r>
              <a:rPr lang="es-ES_tradnl" sz="1800" dirty="0">
                <a:solidFill>
                  <a:srgbClr val="00B050"/>
                </a:solidFill>
              </a:rPr>
              <a:t>+14,9%</a:t>
            </a:r>
            <a:r>
              <a:rPr lang="es-ES_tradnl" sz="1800" dirty="0">
                <a:solidFill>
                  <a:srgbClr val="FF0000"/>
                </a:solidFill>
              </a:rPr>
              <a:t>	</a:t>
            </a:r>
            <a:r>
              <a:rPr lang="es-ES_tradnl" sz="1400" dirty="0"/>
              <a:t>Retribución Total anual (</a:t>
            </a:r>
            <a:r>
              <a:rPr lang="es-ES_tradnl" sz="1400" dirty="0">
                <a:solidFill>
                  <a:schemeClr val="tx1">
                    <a:lumMod val="60000"/>
                    <a:lumOff val="40000"/>
                  </a:schemeClr>
                </a:solidFill>
              </a:rPr>
              <a:t>760,0 </a:t>
            </a:r>
            <a:r>
              <a:rPr lang="es-ES_tradnl" sz="1400" dirty="0">
                <a:solidFill>
                  <a:schemeClr val="tx1"/>
                </a:solidFill>
              </a:rPr>
              <a:t>M</a:t>
            </a:r>
            <a:r>
              <a:rPr lang="es-ES_tradnl" sz="1400" dirty="0"/>
              <a:t>€ vs. 661,2 M€)</a:t>
            </a:r>
          </a:p>
        </p:txBody>
      </p:sp>
      <p:sp>
        <p:nvSpPr>
          <p:cNvPr id="9" name="8 CuadroTexto"/>
          <p:cNvSpPr txBox="1"/>
          <p:nvPr/>
        </p:nvSpPr>
        <p:spPr>
          <a:xfrm>
            <a:off x="9437235" y="907291"/>
            <a:ext cx="2340705" cy="261610"/>
          </a:xfrm>
          <a:prstGeom prst="rect">
            <a:avLst/>
          </a:prstGeom>
          <a:noFill/>
        </p:spPr>
        <p:txBody>
          <a:bodyPr wrap="none" rtlCol="0">
            <a:spAutoFit/>
          </a:bodyPr>
          <a:lstStyle/>
          <a:p>
            <a:r>
              <a:rPr lang="es-ES" sz="1100" b="1" dirty="0">
                <a:solidFill>
                  <a:schemeClr val="tx1">
                    <a:lumMod val="60000"/>
                    <a:lumOff val="40000"/>
                  </a:schemeClr>
                </a:solidFill>
              </a:rPr>
              <a:t>Datos de liquidación 2/25  </a:t>
            </a:r>
          </a:p>
        </p:txBody>
      </p:sp>
      <p:sp>
        <p:nvSpPr>
          <p:cNvPr id="4" name="Date Placeholder 8">
            <a:extLst>
              <a:ext uri="{FF2B5EF4-FFF2-40B4-BE49-F238E27FC236}">
                <a16:creationId xmlns:a16="http://schemas.microsoft.com/office/drawing/2014/main" id="{EA96EB95-1EE5-EA84-3DA5-5243C01ECE5B}"/>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Tree>
    <p:extLst>
      <p:ext uri="{BB962C8B-B14F-4D97-AF65-F5344CB8AC3E}">
        <p14:creationId xmlns:p14="http://schemas.microsoft.com/office/powerpoint/2010/main" val="28382565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78965" y="164575"/>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liquidación Cogeneración CNMC (II)</a:t>
            </a: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16" name="TextBox 5">
            <a:extLst>
              <a:ext uri="{FF2B5EF4-FFF2-40B4-BE49-F238E27FC236}">
                <a16:creationId xmlns:a16="http://schemas.microsoft.com/office/drawing/2014/main" id="{32F2D379-9653-41EF-B129-E0EC4144CACE}"/>
              </a:ext>
            </a:extLst>
          </p:cNvPr>
          <p:cNvSpPr txBox="1"/>
          <p:nvPr/>
        </p:nvSpPr>
        <p:spPr>
          <a:xfrm>
            <a:off x="9110909" y="2316980"/>
            <a:ext cx="3014676" cy="3416320"/>
          </a:xfrm>
          <a:prstGeom prst="rect">
            <a:avLst/>
          </a:prstGeom>
          <a:noFill/>
        </p:spPr>
        <p:txBody>
          <a:bodyPr wrap="square" rtlCol="0">
            <a:spAutoFit/>
          </a:bodyPr>
          <a:lstStyle/>
          <a:p>
            <a:pPr marL="982663" indent="-982663">
              <a:buClr>
                <a:schemeClr val="tx1"/>
              </a:buClr>
              <a:tabLst>
                <a:tab pos="1079500" algn="l"/>
              </a:tabLst>
            </a:pPr>
            <a:r>
              <a:rPr lang="es-ES_tradnl" sz="1600" dirty="0"/>
              <a:t>2025</a:t>
            </a:r>
            <a:r>
              <a:rPr lang="es-ES_tradnl" sz="1600" baseline="30000" dirty="0"/>
              <a:t> (*)</a:t>
            </a:r>
            <a:r>
              <a:rPr lang="es-ES_tradnl" sz="1600" dirty="0"/>
              <a:t> vs. 2013</a:t>
            </a:r>
          </a:p>
          <a:p>
            <a:pPr marL="982663" indent="-982663">
              <a:buClr>
                <a:schemeClr val="tx1"/>
              </a:buClr>
              <a:tabLst>
                <a:tab pos="1079500" algn="l"/>
              </a:tabLst>
            </a:pPr>
            <a:endParaRPr lang="es-ES_tradnl" sz="1600" dirty="0"/>
          </a:p>
          <a:p>
            <a:pPr marL="982663" indent="-982663">
              <a:buClr>
                <a:schemeClr val="tx1"/>
              </a:buClr>
            </a:pPr>
            <a:r>
              <a:rPr lang="es-ES_tradnl" sz="1800" dirty="0">
                <a:solidFill>
                  <a:srgbClr val="FF0000"/>
                </a:solidFill>
              </a:rPr>
              <a:t>-35,0%</a:t>
            </a:r>
            <a:r>
              <a:rPr lang="es-ES_tradnl" sz="1400" dirty="0">
                <a:solidFill>
                  <a:srgbClr val="FF0000"/>
                </a:solidFill>
              </a:rPr>
              <a:t>	</a:t>
            </a:r>
            <a:r>
              <a:rPr lang="es-ES_tradnl" sz="1400" dirty="0"/>
              <a:t>Energía vendida (</a:t>
            </a:r>
            <a:r>
              <a:rPr lang="es-ES_tradnl" sz="1400" dirty="0">
                <a:solidFill>
                  <a:schemeClr val="tx1"/>
                </a:solidFill>
              </a:rPr>
              <a:t>16,32 </a:t>
            </a:r>
            <a:r>
              <a:rPr lang="es-ES_tradnl" sz="1400" dirty="0"/>
              <a:t>TWh vs. 25,12 TWh)</a:t>
            </a:r>
          </a:p>
          <a:p>
            <a:pPr marL="982663" indent="-982663">
              <a:buClr>
                <a:schemeClr val="tx1"/>
              </a:buClr>
            </a:pPr>
            <a:r>
              <a:rPr lang="es-ES_tradnl" sz="1800" dirty="0">
                <a:solidFill>
                  <a:srgbClr val="FF0000"/>
                </a:solidFill>
              </a:rPr>
              <a:t>-41,3%</a:t>
            </a:r>
            <a:r>
              <a:rPr lang="es-ES_tradnl" sz="1400" dirty="0">
                <a:solidFill>
                  <a:srgbClr val="FF0000"/>
                </a:solidFill>
              </a:rPr>
              <a:t>	</a:t>
            </a:r>
            <a:r>
              <a:rPr lang="es-ES_tradnl" sz="1400" dirty="0"/>
              <a:t>Potencia primada (</a:t>
            </a:r>
            <a:r>
              <a:rPr lang="es-ES_tradnl" sz="1400" b="1" dirty="0">
                <a:solidFill>
                  <a:schemeClr val="tx1">
                    <a:lumMod val="60000"/>
                    <a:lumOff val="40000"/>
                  </a:schemeClr>
                </a:solidFill>
              </a:rPr>
              <a:t>3,20</a:t>
            </a:r>
            <a:r>
              <a:rPr lang="es-ES_tradnl" sz="1400" dirty="0">
                <a:solidFill>
                  <a:srgbClr val="00B050"/>
                </a:solidFill>
              </a:rPr>
              <a:t> </a:t>
            </a:r>
            <a:r>
              <a:rPr lang="es-ES_tradnl" sz="1400" dirty="0"/>
              <a:t>GW vs. 5,46 GW)</a:t>
            </a:r>
          </a:p>
          <a:p>
            <a:pPr marL="982663" indent="-982663">
              <a:buClr>
                <a:schemeClr val="tx1"/>
              </a:buClr>
            </a:pPr>
            <a:r>
              <a:rPr lang="es-ES_tradnl" sz="1800" dirty="0">
                <a:solidFill>
                  <a:srgbClr val="FF0000"/>
                </a:solidFill>
                <a:highlight>
                  <a:srgbClr val="FFFF00"/>
                </a:highlight>
              </a:rPr>
              <a:t>34,8%</a:t>
            </a:r>
            <a:r>
              <a:rPr lang="es-ES_tradnl" sz="1400" dirty="0"/>
              <a:t>	Potencia NO OPERATIVA (</a:t>
            </a:r>
            <a:r>
              <a:rPr lang="es-ES_tradnl" sz="1400" b="1" dirty="0">
                <a:solidFill>
                  <a:srgbClr val="00B050"/>
                </a:solidFill>
                <a:highlight>
                  <a:srgbClr val="FFFF00"/>
                </a:highlight>
              </a:rPr>
              <a:t>1,854 de 5,335</a:t>
            </a:r>
            <a:r>
              <a:rPr lang="es-ES_tradnl" sz="1400" dirty="0">
                <a:solidFill>
                  <a:srgbClr val="00B050"/>
                </a:solidFill>
                <a:highlight>
                  <a:srgbClr val="FFFF00"/>
                </a:highlight>
              </a:rPr>
              <a:t> </a:t>
            </a:r>
            <a:r>
              <a:rPr lang="es-ES_tradnl" sz="1400" dirty="0">
                <a:highlight>
                  <a:srgbClr val="FFFF00"/>
                </a:highlight>
              </a:rPr>
              <a:t>MW</a:t>
            </a:r>
            <a:r>
              <a:rPr lang="es-ES_tradnl" sz="1400" dirty="0"/>
              <a:t>)</a:t>
            </a:r>
          </a:p>
          <a:p>
            <a:pPr marL="982663" indent="-982663">
              <a:buClr>
                <a:schemeClr val="tx1"/>
              </a:buClr>
            </a:pPr>
            <a:r>
              <a:rPr lang="es-ES_tradnl" sz="1800" dirty="0">
                <a:solidFill>
                  <a:srgbClr val="FF0000"/>
                </a:solidFill>
                <a:highlight>
                  <a:srgbClr val="FFFF00"/>
                </a:highlight>
              </a:rPr>
              <a:t>56,1%</a:t>
            </a:r>
            <a:r>
              <a:rPr lang="es-ES_tradnl" sz="1400" dirty="0"/>
              <a:t>	Instalaciones NO OPERATIVAS (</a:t>
            </a:r>
            <a:r>
              <a:rPr lang="es-ES_tradnl" sz="1400" b="1" dirty="0">
                <a:solidFill>
                  <a:srgbClr val="00B050"/>
                </a:solidFill>
                <a:highlight>
                  <a:srgbClr val="FFFF00"/>
                </a:highlight>
              </a:rPr>
              <a:t>506 de 902</a:t>
            </a:r>
            <a:r>
              <a:rPr lang="es-ES_tradnl" sz="1400" dirty="0"/>
              <a:t>)</a:t>
            </a:r>
          </a:p>
        </p:txBody>
      </p:sp>
      <p:sp>
        <p:nvSpPr>
          <p:cNvPr id="17" name="TextBox 17">
            <a:extLst>
              <a:ext uri="{FF2B5EF4-FFF2-40B4-BE49-F238E27FC236}">
                <a16:creationId xmlns:a16="http://schemas.microsoft.com/office/drawing/2014/main" id="{1CE9CF3E-5EA0-491A-87C5-28B5654C6986}"/>
              </a:ext>
            </a:extLst>
          </p:cNvPr>
          <p:cNvSpPr txBox="1"/>
          <p:nvPr/>
        </p:nvSpPr>
        <p:spPr>
          <a:xfrm>
            <a:off x="9035198" y="1356022"/>
            <a:ext cx="3090387" cy="830997"/>
          </a:xfrm>
          <a:prstGeom prst="rect">
            <a:avLst/>
          </a:prstGeom>
          <a:noFill/>
        </p:spPr>
        <p:txBody>
          <a:bodyPr wrap="square" rtlCol="0">
            <a:spAutoFit/>
          </a:bodyPr>
          <a:lstStyle/>
          <a:p>
            <a:r>
              <a:rPr lang="es-ES_tradnl" sz="1600" b="1" dirty="0">
                <a:solidFill>
                  <a:schemeClr val="accent4">
                    <a:lumMod val="75000"/>
                  </a:schemeClr>
                </a:solidFill>
              </a:rPr>
              <a:t>Actualizado: abr '25</a:t>
            </a:r>
          </a:p>
          <a:p>
            <a:r>
              <a:rPr lang="es-ES_tradnl" sz="1600" b="1" dirty="0">
                <a:solidFill>
                  <a:schemeClr val="accent4">
                    <a:lumMod val="75000"/>
                  </a:schemeClr>
                </a:solidFill>
              </a:rPr>
              <a:t>(CNMC </a:t>
            </a:r>
            <a:r>
              <a:rPr lang="es-ES_tradnl" sz="1600" b="1" dirty="0">
                <a:solidFill>
                  <a:srgbClr val="00B050"/>
                </a:solidFill>
              </a:rPr>
              <a:t>Cuadros nov '24 </a:t>
            </a:r>
            <a:r>
              <a:rPr lang="es-ES_tradnl" sz="1600" b="1" dirty="0">
                <a:solidFill>
                  <a:schemeClr val="tx1"/>
                </a:solidFill>
              </a:rPr>
              <a:t>y</a:t>
            </a:r>
            <a:r>
              <a:rPr lang="es-ES_tradnl" sz="1600" b="1" dirty="0">
                <a:solidFill>
                  <a:srgbClr val="00B050"/>
                </a:solidFill>
              </a:rPr>
              <a:t> </a:t>
            </a:r>
            <a:r>
              <a:rPr lang="es-ES_tradnl" sz="1600" b="1" dirty="0">
                <a:solidFill>
                  <a:schemeClr val="tx1">
                    <a:lumMod val="60000"/>
                    <a:lumOff val="40000"/>
                  </a:schemeClr>
                </a:solidFill>
              </a:rPr>
              <a:t>liquid. 2/25</a:t>
            </a:r>
            <a:r>
              <a:rPr lang="es-ES_tradnl" sz="1600" b="1" dirty="0">
                <a:solidFill>
                  <a:schemeClr val="accent4">
                    <a:lumMod val="75000"/>
                  </a:schemeClr>
                </a:solidFill>
              </a:rPr>
              <a:t>)</a:t>
            </a:r>
            <a:endParaRPr lang="es-ES" sz="1600" b="1" dirty="0">
              <a:solidFill>
                <a:schemeClr val="accent4">
                  <a:lumMod val="75000"/>
                </a:schemeClr>
              </a:solidFill>
            </a:endParaRPr>
          </a:p>
        </p:txBody>
      </p:sp>
      <p:sp>
        <p:nvSpPr>
          <p:cNvPr id="12" name="8 CuadroTexto">
            <a:extLst>
              <a:ext uri="{FF2B5EF4-FFF2-40B4-BE49-F238E27FC236}">
                <a16:creationId xmlns:a16="http://schemas.microsoft.com/office/drawing/2014/main" id="{C2EED65B-B542-482D-9B42-8E6D0B3DE2DA}"/>
              </a:ext>
            </a:extLst>
          </p:cNvPr>
          <p:cNvSpPr txBox="1"/>
          <p:nvPr/>
        </p:nvSpPr>
        <p:spPr>
          <a:xfrm>
            <a:off x="9437235" y="907291"/>
            <a:ext cx="2340705" cy="261610"/>
          </a:xfrm>
          <a:prstGeom prst="rect">
            <a:avLst/>
          </a:prstGeom>
          <a:noFill/>
        </p:spPr>
        <p:txBody>
          <a:bodyPr wrap="none" rtlCol="0">
            <a:spAutoFit/>
          </a:bodyPr>
          <a:lstStyle/>
          <a:p>
            <a:r>
              <a:rPr lang="es-ES" sz="1100" b="1" dirty="0">
                <a:solidFill>
                  <a:schemeClr val="tx1">
                    <a:lumMod val="60000"/>
                    <a:lumOff val="40000"/>
                  </a:schemeClr>
                </a:solidFill>
              </a:rPr>
              <a:t>Datos de liquidación 2/25  </a:t>
            </a:r>
          </a:p>
        </p:txBody>
      </p:sp>
      <p:sp>
        <p:nvSpPr>
          <p:cNvPr id="5" name="9 CuadroTexto">
            <a:extLst>
              <a:ext uri="{FF2B5EF4-FFF2-40B4-BE49-F238E27FC236}">
                <a16:creationId xmlns:a16="http://schemas.microsoft.com/office/drawing/2014/main" id="{B63BB754-C66C-4774-18D2-696DA1A75B77}"/>
              </a:ext>
            </a:extLst>
          </p:cNvPr>
          <p:cNvSpPr txBox="1"/>
          <p:nvPr/>
        </p:nvSpPr>
        <p:spPr>
          <a:xfrm>
            <a:off x="9104447" y="5950709"/>
            <a:ext cx="1069524" cy="246221"/>
          </a:xfrm>
          <a:prstGeom prst="rect">
            <a:avLst/>
          </a:prstGeom>
          <a:noFill/>
        </p:spPr>
        <p:txBody>
          <a:bodyPr wrap="none" rtlCol="0">
            <a:spAutoFit/>
          </a:bodyPr>
          <a:lstStyle/>
          <a:p>
            <a:r>
              <a:rPr lang="es-ES" dirty="0"/>
              <a:t>(*) Año móvil</a:t>
            </a:r>
          </a:p>
        </p:txBody>
      </p:sp>
      <p:sp>
        <p:nvSpPr>
          <p:cNvPr id="4" name="Date Placeholder 8">
            <a:extLst>
              <a:ext uri="{FF2B5EF4-FFF2-40B4-BE49-F238E27FC236}">
                <a16:creationId xmlns:a16="http://schemas.microsoft.com/office/drawing/2014/main" id="{7D829963-A2F7-74EF-9EC6-AD04F440FC78}"/>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pic>
        <p:nvPicPr>
          <p:cNvPr id="6" name="Imagen 5">
            <a:extLst>
              <a:ext uri="{FF2B5EF4-FFF2-40B4-BE49-F238E27FC236}">
                <a16:creationId xmlns:a16="http://schemas.microsoft.com/office/drawing/2014/main" id="{F7834DDF-D40A-8CA8-A2C0-C378B211D5BF}"/>
              </a:ext>
            </a:extLst>
          </p:cNvPr>
          <p:cNvPicPr>
            <a:picLocks noChangeAspect="1"/>
          </p:cNvPicPr>
          <p:nvPr/>
        </p:nvPicPr>
        <p:blipFill>
          <a:blip r:embed="rId3"/>
          <a:stretch>
            <a:fillRect/>
          </a:stretch>
        </p:blipFill>
        <p:spPr>
          <a:xfrm>
            <a:off x="75979" y="1212279"/>
            <a:ext cx="8885280" cy="5097096"/>
          </a:xfrm>
          <a:prstGeom prst="rect">
            <a:avLst/>
          </a:prstGeom>
        </p:spPr>
      </p:pic>
    </p:spTree>
    <p:extLst>
      <p:ext uri="{BB962C8B-B14F-4D97-AF65-F5344CB8AC3E}">
        <p14:creationId xmlns:p14="http://schemas.microsoft.com/office/powerpoint/2010/main" val="37522363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DD59558-BFD3-EA2B-47A4-2BF8E1769F03}"/>
              </a:ext>
            </a:extLst>
          </p:cNvPr>
          <p:cNvPicPr>
            <a:picLocks noChangeAspect="1"/>
          </p:cNvPicPr>
          <p:nvPr/>
        </p:nvPicPr>
        <p:blipFill>
          <a:blip r:embed="rId3"/>
          <a:stretch>
            <a:fillRect/>
          </a:stretch>
        </p:blipFill>
        <p:spPr>
          <a:xfrm>
            <a:off x="181630" y="1340503"/>
            <a:ext cx="8449100" cy="4996378"/>
          </a:xfrm>
          <a:prstGeom prst="rect">
            <a:avLst/>
          </a:prstGeom>
        </p:spPr>
      </p:pic>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78965" y="164575"/>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del parque de Cogeneración</a:t>
            </a:r>
            <a:endParaRPr lang="es-ES" dirty="0">
              <a:solidFill>
                <a:schemeClr val="bg2">
                  <a:lumMod val="75000"/>
                </a:schemeClr>
              </a:solidFill>
              <a:highlight>
                <a:srgbClr val="FFFF00"/>
              </a:highlight>
            </a:endParaRPr>
          </a:p>
        </p:txBody>
      </p:sp>
      <p:sp>
        <p:nvSpPr>
          <p:cNvPr id="8" name="TextBox 6">
            <a:extLst>
              <a:ext uri="{FF2B5EF4-FFF2-40B4-BE49-F238E27FC236}">
                <a16:creationId xmlns:a16="http://schemas.microsoft.com/office/drawing/2014/main" id="{7B7586B3-AF1F-4D44-BABC-E6ED19BF9437}"/>
              </a:ext>
            </a:extLst>
          </p:cNvPr>
          <p:cNvSpPr txBox="1"/>
          <p:nvPr/>
        </p:nvSpPr>
        <p:spPr>
          <a:xfrm>
            <a:off x="8775998" y="1361149"/>
            <a:ext cx="3416002" cy="646331"/>
          </a:xfrm>
          <a:prstGeom prst="rect">
            <a:avLst/>
          </a:prstGeom>
          <a:noFill/>
        </p:spPr>
        <p:txBody>
          <a:bodyPr wrap="square" rtlCol="0">
            <a:spAutoFit/>
          </a:bodyPr>
          <a:lstStyle/>
          <a:p>
            <a:r>
              <a:rPr lang="es-ES_tradnl" sz="1800" b="1" dirty="0">
                <a:solidFill>
                  <a:schemeClr val="accent4">
                    <a:lumMod val="75000"/>
                  </a:schemeClr>
                </a:solidFill>
              </a:rPr>
              <a:t>Actualizado: abr '25 </a:t>
            </a:r>
          </a:p>
          <a:p>
            <a:r>
              <a:rPr lang="es-ES_tradnl" sz="1800" b="1" dirty="0">
                <a:solidFill>
                  <a:schemeClr val="accent4">
                    <a:lumMod val="75000"/>
                  </a:schemeClr>
                </a:solidFill>
              </a:rPr>
              <a:t>(CNMC </a:t>
            </a:r>
            <a:r>
              <a:rPr lang="es-ES_tradnl" sz="1800" b="1" dirty="0">
                <a:solidFill>
                  <a:srgbClr val="00B050"/>
                </a:solidFill>
              </a:rPr>
              <a:t>Cuadros nov ‘24</a:t>
            </a:r>
            <a:r>
              <a:rPr lang="es-ES_tradnl" sz="1800" b="1" dirty="0">
                <a:solidFill>
                  <a:schemeClr val="accent4">
                    <a:lumMod val="75000"/>
                  </a:schemeClr>
                </a:solidFill>
              </a:rPr>
              <a:t>)</a:t>
            </a:r>
          </a:p>
        </p:txBody>
      </p:sp>
      <p:sp>
        <p:nvSpPr>
          <p:cNvPr id="10" name="TextBox 5">
            <a:extLst>
              <a:ext uri="{FF2B5EF4-FFF2-40B4-BE49-F238E27FC236}">
                <a16:creationId xmlns:a16="http://schemas.microsoft.com/office/drawing/2014/main" id="{32F2D379-9653-41EF-B129-E0EC4144CACE}"/>
              </a:ext>
            </a:extLst>
          </p:cNvPr>
          <p:cNvSpPr txBox="1"/>
          <p:nvPr/>
        </p:nvSpPr>
        <p:spPr>
          <a:xfrm>
            <a:off x="8937970" y="2301661"/>
            <a:ext cx="3187615" cy="4001095"/>
          </a:xfrm>
          <a:prstGeom prst="rect">
            <a:avLst/>
          </a:prstGeom>
          <a:noFill/>
        </p:spPr>
        <p:txBody>
          <a:bodyPr wrap="square" rtlCol="0">
            <a:spAutoFit/>
          </a:bodyPr>
          <a:lstStyle/>
          <a:p>
            <a:pPr marL="982663" indent="-982663">
              <a:buClr>
                <a:schemeClr val="tx1"/>
              </a:buClr>
              <a:tabLst>
                <a:tab pos="1079500" algn="l"/>
              </a:tabLst>
            </a:pPr>
            <a:r>
              <a:rPr lang="es-ES_tradnl" sz="1600" dirty="0"/>
              <a:t>2024 vs. 2025</a:t>
            </a:r>
          </a:p>
          <a:p>
            <a:pPr marL="982663" indent="-982663">
              <a:buClr>
                <a:schemeClr val="tx1"/>
              </a:buClr>
              <a:tabLst>
                <a:tab pos="1079500" algn="l"/>
              </a:tabLst>
            </a:pPr>
            <a:endParaRPr lang="es-ES_tradnl" sz="1600" dirty="0"/>
          </a:p>
          <a:p>
            <a:pPr marL="1254125" indent="-1254125">
              <a:buClr>
                <a:schemeClr val="tx1"/>
              </a:buClr>
            </a:pPr>
            <a:r>
              <a:rPr lang="es-ES_tradnl" sz="1600" dirty="0">
                <a:solidFill>
                  <a:srgbClr val="FF0000"/>
                </a:solidFill>
                <a:highlight>
                  <a:srgbClr val="FFFF00"/>
                </a:highlight>
              </a:rPr>
              <a:t>160 MW </a:t>
            </a:r>
            <a:r>
              <a:rPr lang="es-ES_tradnl" sz="1800" dirty="0"/>
              <a:t>	</a:t>
            </a:r>
            <a:r>
              <a:rPr lang="es-ES_tradnl" sz="1400" dirty="0"/>
              <a:t>Potencia dada de baja en registro en 2024</a:t>
            </a:r>
          </a:p>
          <a:p>
            <a:pPr marL="1254125" indent="-1254125">
              <a:buClr>
                <a:schemeClr val="tx1"/>
              </a:buClr>
            </a:pPr>
            <a:endParaRPr lang="es-ES_tradnl" sz="1400" dirty="0"/>
          </a:p>
          <a:p>
            <a:pPr marL="1254125" indent="-1254125">
              <a:buClr>
                <a:schemeClr val="tx1"/>
              </a:buClr>
            </a:pPr>
            <a:r>
              <a:rPr lang="es-ES_tradnl" sz="1600" dirty="0">
                <a:solidFill>
                  <a:srgbClr val="FF0000"/>
                </a:solidFill>
                <a:highlight>
                  <a:srgbClr val="FFFF00"/>
                </a:highlight>
              </a:rPr>
              <a:t>67 MW</a:t>
            </a:r>
            <a:r>
              <a:rPr lang="es-ES_tradnl" sz="1600" dirty="0"/>
              <a:t>	</a:t>
            </a:r>
            <a:r>
              <a:rPr lang="es-ES_tradnl" sz="1400" dirty="0"/>
              <a:t>Potencia adicional que no opera en continuo en 2024</a:t>
            </a:r>
          </a:p>
          <a:p>
            <a:pPr marL="1254125" indent="-1254125">
              <a:buClr>
                <a:schemeClr val="tx1"/>
              </a:buClr>
            </a:pPr>
            <a:endParaRPr lang="es-ES_tradnl" sz="1400" dirty="0"/>
          </a:p>
          <a:p>
            <a:pPr marL="1254125" indent="-1254125">
              <a:buClr>
                <a:schemeClr val="tx1"/>
              </a:buClr>
            </a:pPr>
            <a:r>
              <a:rPr lang="es-ES_tradnl" sz="1600" dirty="0">
                <a:solidFill>
                  <a:srgbClr val="FF0000"/>
                </a:solidFill>
                <a:highlight>
                  <a:srgbClr val="FFFF00"/>
                </a:highlight>
              </a:rPr>
              <a:t>1,854 MW</a:t>
            </a:r>
            <a:r>
              <a:rPr lang="es-ES_tradnl" sz="1800" dirty="0">
                <a:solidFill>
                  <a:srgbClr val="FF0000"/>
                </a:solidFill>
              </a:rPr>
              <a:t>	</a:t>
            </a:r>
            <a:r>
              <a:rPr lang="es-ES_tradnl" sz="1400" dirty="0"/>
              <a:t>Potencia que no opera en continuo (34,1%)</a:t>
            </a:r>
          </a:p>
          <a:p>
            <a:pPr marL="1254125" indent="-1254125">
              <a:buClr>
                <a:schemeClr val="tx1"/>
              </a:buClr>
            </a:pPr>
            <a:endParaRPr lang="es-ES_tradnl" sz="1400" dirty="0"/>
          </a:p>
          <a:p>
            <a:pPr marL="1254125" indent="-1254125">
              <a:buClr>
                <a:schemeClr val="tx1"/>
              </a:buClr>
            </a:pPr>
            <a:r>
              <a:rPr lang="es-ES_tradnl" sz="1600" dirty="0">
                <a:solidFill>
                  <a:srgbClr val="FF0000"/>
                </a:solidFill>
                <a:highlight>
                  <a:srgbClr val="FFFF00"/>
                </a:highlight>
              </a:rPr>
              <a:t>506</a:t>
            </a:r>
            <a:r>
              <a:rPr lang="es-ES_tradnl" sz="1600" dirty="0">
                <a:solidFill>
                  <a:srgbClr val="FF0000"/>
                </a:solidFill>
              </a:rPr>
              <a:t>	</a:t>
            </a:r>
            <a:r>
              <a:rPr lang="es-ES_tradnl" sz="1400" dirty="0"/>
              <a:t>Instalaciones que no operan en continuo (55,0%)</a:t>
            </a:r>
          </a:p>
        </p:txBody>
      </p:sp>
      <p:sp>
        <p:nvSpPr>
          <p:cNvPr id="2" name="Elipse 1">
            <a:extLst>
              <a:ext uri="{FF2B5EF4-FFF2-40B4-BE49-F238E27FC236}">
                <a16:creationId xmlns:a16="http://schemas.microsoft.com/office/drawing/2014/main" id="{5B348F51-759C-92A5-191E-D83A0B9703EA}"/>
              </a:ext>
            </a:extLst>
          </p:cNvPr>
          <p:cNvSpPr/>
          <p:nvPr/>
        </p:nvSpPr>
        <p:spPr bwMode="auto">
          <a:xfrm>
            <a:off x="7084689" y="2507280"/>
            <a:ext cx="499265" cy="26883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5" name="Elipse 4">
            <a:extLst>
              <a:ext uri="{FF2B5EF4-FFF2-40B4-BE49-F238E27FC236}">
                <a16:creationId xmlns:a16="http://schemas.microsoft.com/office/drawing/2014/main" id="{8DCE3E91-4B7A-F8D9-9736-6BEDC0B3CD57}"/>
              </a:ext>
            </a:extLst>
          </p:cNvPr>
          <p:cNvSpPr/>
          <p:nvPr/>
        </p:nvSpPr>
        <p:spPr bwMode="auto">
          <a:xfrm>
            <a:off x="7073401" y="5248662"/>
            <a:ext cx="499265" cy="26883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25" name="Elipse 24">
            <a:extLst>
              <a:ext uri="{FF2B5EF4-FFF2-40B4-BE49-F238E27FC236}">
                <a16:creationId xmlns:a16="http://schemas.microsoft.com/office/drawing/2014/main" id="{4D26FE41-D085-7C3D-166D-5D7B6ED327B5}"/>
              </a:ext>
            </a:extLst>
          </p:cNvPr>
          <p:cNvSpPr/>
          <p:nvPr/>
        </p:nvSpPr>
        <p:spPr bwMode="auto">
          <a:xfrm>
            <a:off x="7670604" y="1790310"/>
            <a:ext cx="499265" cy="26883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26" name="Elipse 25">
            <a:extLst>
              <a:ext uri="{FF2B5EF4-FFF2-40B4-BE49-F238E27FC236}">
                <a16:creationId xmlns:a16="http://schemas.microsoft.com/office/drawing/2014/main" id="{6ED8F5A5-2845-73E6-8A96-69E56866D2BB}"/>
              </a:ext>
            </a:extLst>
          </p:cNvPr>
          <p:cNvSpPr/>
          <p:nvPr/>
        </p:nvSpPr>
        <p:spPr bwMode="auto">
          <a:xfrm>
            <a:off x="7670604" y="2508952"/>
            <a:ext cx="499265" cy="26883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cxnSp>
        <p:nvCxnSpPr>
          <p:cNvPr id="28" name="Conector recto de flecha 27">
            <a:extLst>
              <a:ext uri="{FF2B5EF4-FFF2-40B4-BE49-F238E27FC236}">
                <a16:creationId xmlns:a16="http://schemas.microsoft.com/office/drawing/2014/main" id="{6169D824-08C8-060D-320E-2238991CBEC3}"/>
              </a:ext>
            </a:extLst>
          </p:cNvPr>
          <p:cNvCxnSpPr>
            <a:cxnSpLocks/>
          </p:cNvCxnSpPr>
          <p:nvPr/>
        </p:nvCxnSpPr>
        <p:spPr bwMode="auto">
          <a:xfrm flipH="1" flipV="1">
            <a:off x="7527508" y="2783208"/>
            <a:ext cx="1487272" cy="180707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9" name="Conector recto de flecha 28">
            <a:extLst>
              <a:ext uri="{FF2B5EF4-FFF2-40B4-BE49-F238E27FC236}">
                <a16:creationId xmlns:a16="http://schemas.microsoft.com/office/drawing/2014/main" id="{C85948DD-B773-1CC2-09DC-DC166969CE3D}"/>
              </a:ext>
            </a:extLst>
          </p:cNvPr>
          <p:cNvCxnSpPr>
            <a:cxnSpLocks/>
          </p:cNvCxnSpPr>
          <p:nvPr/>
        </p:nvCxnSpPr>
        <p:spPr bwMode="auto">
          <a:xfrm flipH="1" flipV="1">
            <a:off x="7588492" y="5416136"/>
            <a:ext cx="1365304" cy="20272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583B4BC0-5ACD-E7A6-BDA0-B36F53610875}"/>
              </a:ext>
            </a:extLst>
          </p:cNvPr>
          <p:cNvCxnSpPr>
            <a:cxnSpLocks/>
          </p:cNvCxnSpPr>
          <p:nvPr/>
        </p:nvCxnSpPr>
        <p:spPr bwMode="auto">
          <a:xfrm flipH="1" flipV="1">
            <a:off x="8086116" y="2028328"/>
            <a:ext cx="928664" cy="77876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35" name="Conector recto de flecha 34">
            <a:extLst>
              <a:ext uri="{FF2B5EF4-FFF2-40B4-BE49-F238E27FC236}">
                <a16:creationId xmlns:a16="http://schemas.microsoft.com/office/drawing/2014/main" id="{9519C4B7-DC03-A1F2-6D3E-07967D5923CB}"/>
              </a:ext>
            </a:extLst>
          </p:cNvPr>
          <p:cNvCxnSpPr>
            <a:cxnSpLocks/>
          </p:cNvCxnSpPr>
          <p:nvPr/>
        </p:nvCxnSpPr>
        <p:spPr bwMode="auto">
          <a:xfrm flipH="1" flipV="1">
            <a:off x="8084707" y="2807091"/>
            <a:ext cx="930073" cy="9231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1" name="Date Placeholder 8">
            <a:extLst>
              <a:ext uri="{FF2B5EF4-FFF2-40B4-BE49-F238E27FC236}">
                <a16:creationId xmlns:a16="http://schemas.microsoft.com/office/drawing/2014/main" id="{CD9A2C58-EF8B-C226-5831-7C4937975D63}"/>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Tree>
    <p:extLst>
      <p:ext uri="{BB962C8B-B14F-4D97-AF65-F5344CB8AC3E}">
        <p14:creationId xmlns:p14="http://schemas.microsoft.com/office/powerpoint/2010/main" val="37819626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8C24004-E9C6-514A-5614-206C8C8B1F2E}"/>
              </a:ext>
            </a:extLst>
          </p:cNvPr>
          <p:cNvPicPr>
            <a:picLocks noChangeAspect="1"/>
          </p:cNvPicPr>
          <p:nvPr/>
        </p:nvPicPr>
        <p:blipFill>
          <a:blip r:embed="rId3"/>
          <a:stretch>
            <a:fillRect/>
          </a:stretch>
        </p:blipFill>
        <p:spPr>
          <a:xfrm>
            <a:off x="321245" y="1277746"/>
            <a:ext cx="11549510" cy="5070553"/>
          </a:xfrm>
          <a:prstGeom prst="rect">
            <a:avLst/>
          </a:prstGeom>
        </p:spPr>
      </p:pic>
      <p:sp>
        <p:nvSpPr>
          <p:cNvPr id="2" name="Título 2">
            <a:extLst>
              <a:ext uri="{FF2B5EF4-FFF2-40B4-BE49-F238E27FC236}">
                <a16:creationId xmlns:a16="http://schemas.microsoft.com/office/drawing/2014/main" id="{78CC5BC1-0E0D-04D3-61E5-DE4DE11C96FF}"/>
              </a:ext>
            </a:extLst>
          </p:cNvPr>
          <p:cNvSpPr txBox="1">
            <a:spLocks/>
          </p:cNvSpPr>
          <p:nvPr/>
        </p:nvSpPr>
        <p:spPr>
          <a:xfrm>
            <a:off x="478965" y="164575"/>
            <a:ext cx="9956800" cy="818375"/>
          </a:xfrm>
          <a:prstGeom prst="rect">
            <a:avLst/>
          </a:prstGeom>
        </p:spPr>
        <p:txBody>
          <a:bodyPr/>
          <a:lstStyle>
            <a:lvl1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cs typeface="+mj-cs"/>
              </a:defRPr>
            </a:lvl1pPr>
            <a:lvl2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2pPr>
            <a:lvl3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3pPr>
            <a:lvl4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4pPr>
            <a:lvl5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5pPr>
            <a:lvl6pPr marL="4572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6pPr>
            <a:lvl7pPr marL="9144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7pPr>
            <a:lvl8pPr marL="13716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8pPr>
            <a:lvl9pPr marL="18288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9pPr>
          </a:lstStyle>
          <a:p>
            <a:pPr marL="534988" indent="-534988"/>
            <a:r>
              <a:rPr lang="es-ES" sz="2400" b="1" dirty="0">
                <a:solidFill>
                  <a:schemeClr val="bg2">
                    <a:lumMod val="75000"/>
                  </a:schemeClr>
                </a:solidFill>
                <a:latin typeface="+mn-lt"/>
              </a:rPr>
              <a:t>Informe de evolución de la cogeneración</a:t>
            </a:r>
          </a:p>
          <a:p>
            <a:pPr marL="534988" indent="-534988"/>
            <a:r>
              <a:rPr lang="es-ES" b="1" kern="0" dirty="0">
                <a:solidFill>
                  <a:schemeClr val="bg2">
                    <a:lumMod val="75000"/>
                  </a:schemeClr>
                </a:solidFill>
                <a:latin typeface="+mn-lt"/>
              </a:rPr>
              <a:t>Autoconsumo Cogeneración</a:t>
            </a:r>
            <a:br>
              <a:rPr lang="es-ES" b="1" kern="0" dirty="0">
                <a:solidFill>
                  <a:schemeClr val="bg2">
                    <a:lumMod val="75000"/>
                  </a:schemeClr>
                </a:solidFill>
                <a:latin typeface="+mn-lt"/>
              </a:rPr>
            </a:br>
            <a:br>
              <a:rPr lang="es-ES" b="1" kern="0" dirty="0">
                <a:solidFill>
                  <a:schemeClr val="bg2">
                    <a:lumMod val="75000"/>
                  </a:schemeClr>
                </a:solidFill>
                <a:latin typeface="+mn-lt"/>
              </a:rPr>
            </a:br>
            <a:endParaRPr lang="es-ES" kern="0" dirty="0">
              <a:solidFill>
                <a:schemeClr val="bg2">
                  <a:lumMod val="75000"/>
                </a:schemeClr>
              </a:solidFill>
              <a:highlight>
                <a:srgbClr val="FFFF00"/>
              </a:highlight>
              <a:latin typeface="+mn-lt"/>
            </a:endParaRPr>
          </a:p>
        </p:txBody>
      </p:sp>
      <p:sp>
        <p:nvSpPr>
          <p:cNvPr id="6" name="Elipse 5">
            <a:extLst>
              <a:ext uri="{FF2B5EF4-FFF2-40B4-BE49-F238E27FC236}">
                <a16:creationId xmlns:a16="http://schemas.microsoft.com/office/drawing/2014/main" id="{D0D6B1FF-BB37-72AE-8070-480675C7CF14}"/>
              </a:ext>
            </a:extLst>
          </p:cNvPr>
          <p:cNvSpPr/>
          <p:nvPr/>
        </p:nvSpPr>
        <p:spPr bwMode="auto">
          <a:xfrm>
            <a:off x="4790230" y="5042010"/>
            <a:ext cx="902516"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7" name="Elipse 6">
            <a:extLst>
              <a:ext uri="{FF2B5EF4-FFF2-40B4-BE49-F238E27FC236}">
                <a16:creationId xmlns:a16="http://schemas.microsoft.com/office/drawing/2014/main" id="{52726F67-F1AD-02F3-B471-E05AB71FB0D7}"/>
              </a:ext>
            </a:extLst>
          </p:cNvPr>
          <p:cNvSpPr/>
          <p:nvPr/>
        </p:nvSpPr>
        <p:spPr bwMode="auto">
          <a:xfrm>
            <a:off x="10501652" y="3245175"/>
            <a:ext cx="893014"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8" name="Elipse 7">
            <a:extLst>
              <a:ext uri="{FF2B5EF4-FFF2-40B4-BE49-F238E27FC236}">
                <a16:creationId xmlns:a16="http://schemas.microsoft.com/office/drawing/2014/main" id="{E1E2C922-8E25-1A78-50D3-FA774643F59C}"/>
              </a:ext>
            </a:extLst>
          </p:cNvPr>
          <p:cNvSpPr/>
          <p:nvPr/>
        </p:nvSpPr>
        <p:spPr bwMode="auto">
          <a:xfrm>
            <a:off x="10571746" y="5119370"/>
            <a:ext cx="822920"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10" name="Elipse 9">
            <a:extLst>
              <a:ext uri="{FF2B5EF4-FFF2-40B4-BE49-F238E27FC236}">
                <a16:creationId xmlns:a16="http://schemas.microsoft.com/office/drawing/2014/main" id="{FBCB421F-3EC1-7722-004E-2683F4BA4C33}"/>
              </a:ext>
            </a:extLst>
          </p:cNvPr>
          <p:cNvSpPr/>
          <p:nvPr/>
        </p:nvSpPr>
        <p:spPr bwMode="auto">
          <a:xfrm>
            <a:off x="4715325" y="3247839"/>
            <a:ext cx="902517"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12" name="Elipse 11">
            <a:extLst>
              <a:ext uri="{FF2B5EF4-FFF2-40B4-BE49-F238E27FC236}">
                <a16:creationId xmlns:a16="http://schemas.microsoft.com/office/drawing/2014/main" id="{F3041496-CC83-0F5C-8FC2-AE9E0F428820}"/>
              </a:ext>
            </a:extLst>
          </p:cNvPr>
          <p:cNvSpPr/>
          <p:nvPr/>
        </p:nvSpPr>
        <p:spPr bwMode="auto">
          <a:xfrm>
            <a:off x="10492149" y="1470345"/>
            <a:ext cx="902517"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13" name="Elipse 12">
            <a:extLst>
              <a:ext uri="{FF2B5EF4-FFF2-40B4-BE49-F238E27FC236}">
                <a16:creationId xmlns:a16="http://schemas.microsoft.com/office/drawing/2014/main" id="{D810C0EF-41D4-F49A-31EC-04A68989517F}"/>
              </a:ext>
            </a:extLst>
          </p:cNvPr>
          <p:cNvSpPr/>
          <p:nvPr/>
        </p:nvSpPr>
        <p:spPr bwMode="auto">
          <a:xfrm>
            <a:off x="4798498" y="1673325"/>
            <a:ext cx="902517"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4" name="TextBox 6">
            <a:extLst>
              <a:ext uri="{FF2B5EF4-FFF2-40B4-BE49-F238E27FC236}">
                <a16:creationId xmlns:a16="http://schemas.microsoft.com/office/drawing/2014/main" id="{553FFEAD-B7A5-4A84-7E3D-F751C4EB6B67}"/>
              </a:ext>
            </a:extLst>
          </p:cNvPr>
          <p:cNvSpPr txBox="1"/>
          <p:nvPr/>
        </p:nvSpPr>
        <p:spPr>
          <a:xfrm>
            <a:off x="8745945" y="397995"/>
            <a:ext cx="3341235" cy="646331"/>
          </a:xfrm>
          <a:prstGeom prst="rect">
            <a:avLst/>
          </a:prstGeom>
          <a:noFill/>
        </p:spPr>
        <p:txBody>
          <a:bodyPr wrap="square" rtlCol="0">
            <a:spAutoFit/>
          </a:bodyPr>
          <a:lstStyle/>
          <a:p>
            <a:r>
              <a:rPr lang="es-ES_tradnl" sz="1800" b="1" dirty="0">
                <a:solidFill>
                  <a:schemeClr val="accent4">
                    <a:lumMod val="75000"/>
                  </a:schemeClr>
                </a:solidFill>
              </a:rPr>
              <a:t>Actualizado: abr '25 </a:t>
            </a:r>
          </a:p>
          <a:p>
            <a:r>
              <a:rPr lang="es-ES_tradnl" sz="1800" b="1" dirty="0">
                <a:solidFill>
                  <a:schemeClr val="accent4">
                    <a:lumMod val="75000"/>
                  </a:schemeClr>
                </a:solidFill>
              </a:rPr>
              <a:t>(CNMC </a:t>
            </a:r>
            <a:r>
              <a:rPr lang="es-ES_tradnl" sz="1800" b="1" dirty="0">
                <a:solidFill>
                  <a:srgbClr val="00B050"/>
                </a:solidFill>
              </a:rPr>
              <a:t>Cuadros nov ‘24</a:t>
            </a:r>
            <a:r>
              <a:rPr lang="es-ES_tradnl" sz="1800" b="1" dirty="0">
                <a:solidFill>
                  <a:schemeClr val="accent4">
                    <a:lumMod val="75000"/>
                  </a:schemeClr>
                </a:solidFill>
              </a:rPr>
              <a:t>)</a:t>
            </a:r>
          </a:p>
        </p:txBody>
      </p:sp>
    </p:spTree>
    <p:extLst>
      <p:ext uri="{BB962C8B-B14F-4D97-AF65-F5344CB8AC3E}">
        <p14:creationId xmlns:p14="http://schemas.microsoft.com/office/powerpoint/2010/main" val="5453898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97F51FD-EC38-AABF-C5A1-8A1C93FE3FC6}"/>
              </a:ext>
            </a:extLst>
          </p:cNvPr>
          <p:cNvPicPr>
            <a:picLocks noChangeAspect="1"/>
          </p:cNvPicPr>
          <p:nvPr/>
        </p:nvPicPr>
        <p:blipFill>
          <a:blip r:embed="rId3"/>
          <a:stretch>
            <a:fillRect/>
          </a:stretch>
        </p:blipFill>
        <p:spPr>
          <a:xfrm>
            <a:off x="296844" y="1291637"/>
            <a:ext cx="11559906" cy="4274726"/>
          </a:xfrm>
          <a:prstGeom prst="rect">
            <a:avLst/>
          </a:prstGeom>
        </p:spPr>
      </p:pic>
      <p:sp>
        <p:nvSpPr>
          <p:cNvPr id="2" name="Título 2">
            <a:extLst>
              <a:ext uri="{FF2B5EF4-FFF2-40B4-BE49-F238E27FC236}">
                <a16:creationId xmlns:a16="http://schemas.microsoft.com/office/drawing/2014/main" id="{78CC5BC1-0E0D-04D3-61E5-DE4DE11C96FF}"/>
              </a:ext>
            </a:extLst>
          </p:cNvPr>
          <p:cNvSpPr txBox="1">
            <a:spLocks/>
          </p:cNvSpPr>
          <p:nvPr/>
        </p:nvSpPr>
        <p:spPr>
          <a:xfrm>
            <a:off x="478965" y="164575"/>
            <a:ext cx="9956800" cy="818375"/>
          </a:xfrm>
          <a:prstGeom prst="rect">
            <a:avLst/>
          </a:prstGeom>
        </p:spPr>
        <p:txBody>
          <a:bodyPr/>
          <a:lstStyle>
            <a:lvl1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cs typeface="+mj-cs"/>
              </a:defRPr>
            </a:lvl1pPr>
            <a:lvl2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2pPr>
            <a:lvl3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3pPr>
            <a:lvl4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4pPr>
            <a:lvl5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5pPr>
            <a:lvl6pPr marL="4572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6pPr>
            <a:lvl7pPr marL="9144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7pPr>
            <a:lvl8pPr marL="13716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8pPr>
            <a:lvl9pPr marL="18288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9pPr>
          </a:lstStyle>
          <a:p>
            <a:pPr marL="534988" indent="-534988"/>
            <a:r>
              <a:rPr lang="es-ES" sz="2400" b="1" dirty="0">
                <a:solidFill>
                  <a:schemeClr val="bg2">
                    <a:lumMod val="75000"/>
                  </a:schemeClr>
                </a:solidFill>
                <a:latin typeface="+mn-lt"/>
              </a:rPr>
              <a:t>Informe de evolución de la cogeneración</a:t>
            </a:r>
          </a:p>
          <a:p>
            <a:pPr marL="534988" indent="-534988"/>
            <a:r>
              <a:rPr lang="es-ES" b="1" kern="0" dirty="0">
                <a:solidFill>
                  <a:schemeClr val="bg2">
                    <a:lumMod val="75000"/>
                  </a:schemeClr>
                </a:solidFill>
                <a:latin typeface="+mn-lt"/>
              </a:rPr>
              <a:t>Autoconsumo Cogeneración</a:t>
            </a:r>
            <a:br>
              <a:rPr lang="es-ES" b="1" kern="0" dirty="0">
                <a:solidFill>
                  <a:schemeClr val="bg2">
                    <a:lumMod val="75000"/>
                  </a:schemeClr>
                </a:solidFill>
                <a:latin typeface="+mn-lt"/>
              </a:rPr>
            </a:br>
            <a:br>
              <a:rPr lang="es-ES" b="1" kern="0" dirty="0">
                <a:solidFill>
                  <a:schemeClr val="bg2">
                    <a:lumMod val="75000"/>
                  </a:schemeClr>
                </a:solidFill>
                <a:latin typeface="+mn-lt"/>
              </a:rPr>
            </a:br>
            <a:endParaRPr lang="es-ES" kern="0" dirty="0">
              <a:solidFill>
                <a:schemeClr val="bg2">
                  <a:lumMod val="75000"/>
                </a:schemeClr>
              </a:solidFill>
              <a:highlight>
                <a:srgbClr val="FFFF00"/>
              </a:highlight>
              <a:latin typeface="+mn-lt"/>
            </a:endParaRPr>
          </a:p>
        </p:txBody>
      </p:sp>
      <p:sp>
        <p:nvSpPr>
          <p:cNvPr id="7" name="Date Placeholder 8">
            <a:extLst>
              <a:ext uri="{FF2B5EF4-FFF2-40B4-BE49-F238E27FC236}">
                <a16:creationId xmlns:a16="http://schemas.microsoft.com/office/drawing/2014/main" id="{6F100EEF-B641-8459-9543-12BA20AAC2E2}"/>
              </a:ext>
            </a:extLst>
          </p:cNvPr>
          <p:cNvSpPr txBox="1">
            <a:spLocks/>
          </p:cNvSpPr>
          <p:nvPr/>
        </p:nvSpPr>
        <p:spPr>
          <a:xfrm>
            <a:off x="296844" y="6044406"/>
            <a:ext cx="6567255" cy="226564"/>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t>Nota.- Plantas no generando son las que al menos no han operado en los últimos 12 meses</a:t>
            </a:r>
          </a:p>
        </p:txBody>
      </p:sp>
      <p:sp>
        <p:nvSpPr>
          <p:cNvPr id="8" name="Elipse 7">
            <a:extLst>
              <a:ext uri="{FF2B5EF4-FFF2-40B4-BE49-F238E27FC236}">
                <a16:creationId xmlns:a16="http://schemas.microsoft.com/office/drawing/2014/main" id="{613A393E-3E94-135C-9CFE-34F9E90DE199}"/>
              </a:ext>
            </a:extLst>
          </p:cNvPr>
          <p:cNvSpPr/>
          <p:nvPr/>
        </p:nvSpPr>
        <p:spPr bwMode="auto">
          <a:xfrm>
            <a:off x="10562599" y="3856192"/>
            <a:ext cx="921720"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9" name="Elipse 8">
            <a:extLst>
              <a:ext uri="{FF2B5EF4-FFF2-40B4-BE49-F238E27FC236}">
                <a16:creationId xmlns:a16="http://schemas.microsoft.com/office/drawing/2014/main" id="{B71344E8-620C-7122-FC03-A6E57CD6B66D}"/>
              </a:ext>
            </a:extLst>
          </p:cNvPr>
          <p:cNvSpPr/>
          <p:nvPr/>
        </p:nvSpPr>
        <p:spPr bwMode="auto">
          <a:xfrm>
            <a:off x="4633196" y="1667107"/>
            <a:ext cx="768100"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10" name="Elipse 9">
            <a:extLst>
              <a:ext uri="{FF2B5EF4-FFF2-40B4-BE49-F238E27FC236}">
                <a16:creationId xmlns:a16="http://schemas.microsoft.com/office/drawing/2014/main" id="{435AA98C-0F6A-07F0-BF9C-B9CF24F71652}"/>
              </a:ext>
            </a:extLst>
          </p:cNvPr>
          <p:cNvSpPr/>
          <p:nvPr/>
        </p:nvSpPr>
        <p:spPr bwMode="auto">
          <a:xfrm>
            <a:off x="10435765" y="1667107"/>
            <a:ext cx="998530"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5" name="Elipse 4">
            <a:extLst>
              <a:ext uri="{FF2B5EF4-FFF2-40B4-BE49-F238E27FC236}">
                <a16:creationId xmlns:a16="http://schemas.microsoft.com/office/drawing/2014/main" id="{5085A392-9936-BB33-DC94-CB0B986F8609}"/>
              </a:ext>
            </a:extLst>
          </p:cNvPr>
          <p:cNvSpPr/>
          <p:nvPr/>
        </p:nvSpPr>
        <p:spPr bwMode="auto">
          <a:xfrm>
            <a:off x="4633196" y="3807748"/>
            <a:ext cx="933542"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4" name="TextBox 6">
            <a:extLst>
              <a:ext uri="{FF2B5EF4-FFF2-40B4-BE49-F238E27FC236}">
                <a16:creationId xmlns:a16="http://schemas.microsoft.com/office/drawing/2014/main" id="{ABF54475-49F6-2458-ED6E-0B9D1EF36A52}"/>
              </a:ext>
            </a:extLst>
          </p:cNvPr>
          <p:cNvSpPr txBox="1"/>
          <p:nvPr/>
        </p:nvSpPr>
        <p:spPr>
          <a:xfrm>
            <a:off x="8707541" y="397995"/>
            <a:ext cx="3379640" cy="646331"/>
          </a:xfrm>
          <a:prstGeom prst="rect">
            <a:avLst/>
          </a:prstGeom>
          <a:noFill/>
        </p:spPr>
        <p:txBody>
          <a:bodyPr wrap="square" rtlCol="0">
            <a:spAutoFit/>
          </a:bodyPr>
          <a:lstStyle/>
          <a:p>
            <a:r>
              <a:rPr lang="es-ES_tradnl" sz="1800" b="1" dirty="0">
                <a:solidFill>
                  <a:schemeClr val="accent4">
                    <a:lumMod val="75000"/>
                  </a:schemeClr>
                </a:solidFill>
              </a:rPr>
              <a:t>Actualizado: abr '25 </a:t>
            </a:r>
          </a:p>
          <a:p>
            <a:r>
              <a:rPr lang="es-ES_tradnl" sz="1800" b="1" dirty="0">
                <a:solidFill>
                  <a:schemeClr val="accent4">
                    <a:lumMod val="75000"/>
                  </a:schemeClr>
                </a:solidFill>
              </a:rPr>
              <a:t>(CNMC </a:t>
            </a:r>
            <a:r>
              <a:rPr lang="es-ES_tradnl" sz="1800" b="1" dirty="0">
                <a:solidFill>
                  <a:srgbClr val="00B050"/>
                </a:solidFill>
              </a:rPr>
              <a:t>Cuadros nov ‘24</a:t>
            </a:r>
            <a:r>
              <a:rPr lang="es-ES_tradnl" sz="1800" b="1" dirty="0">
                <a:solidFill>
                  <a:schemeClr val="accent4">
                    <a:lumMod val="75000"/>
                  </a:schemeClr>
                </a:solidFill>
              </a:rPr>
              <a:t>)</a:t>
            </a:r>
          </a:p>
        </p:txBody>
      </p:sp>
    </p:spTree>
    <p:extLst>
      <p:ext uri="{BB962C8B-B14F-4D97-AF65-F5344CB8AC3E}">
        <p14:creationId xmlns:p14="http://schemas.microsoft.com/office/powerpoint/2010/main" val="36394618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LASTSLIDEVIEWED" val="2454,33,IX. ¿Qué normas se han modificado y qué normas se van a aprobar en los próximos meses? (1/2)"/>
</p:tagLst>
</file>

<file path=ppt/theme/theme1.xml><?xml version="1.0" encoding="utf-8"?>
<a:theme xmlns:a="http://schemas.openxmlformats.org/drawingml/2006/main" name="Default Design">
  <a:themeElements>
    <a:clrScheme name="Colores COGEN">
      <a:dk1>
        <a:srgbClr val="003366"/>
      </a:dk1>
      <a:lt1>
        <a:srgbClr val="FFFFFF"/>
      </a:lt1>
      <a:dk2>
        <a:srgbClr val="000099"/>
      </a:dk2>
      <a:lt2>
        <a:srgbClr val="92D050"/>
      </a:lt2>
      <a:accent1>
        <a:srgbClr val="00B0F0"/>
      </a:accent1>
      <a:accent2>
        <a:srgbClr val="0070C0"/>
      </a:accent2>
      <a:accent3>
        <a:srgbClr val="FFFFFF"/>
      </a:accent3>
      <a:accent4>
        <a:srgbClr val="FF0000"/>
      </a:accent4>
      <a:accent5>
        <a:srgbClr val="92D050"/>
      </a:accent5>
      <a:accent6>
        <a:srgbClr val="000099"/>
      </a:accent6>
      <a:hlink>
        <a:srgbClr val="0A84FF"/>
      </a:hlink>
      <a:folHlink>
        <a:srgbClr val="993366"/>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A1ACC9"/>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
            <a:srgbClr val="DB8819"/>
          </a:buClr>
          <a:buSzTx/>
          <a:buFontTx/>
          <a:buNone/>
          <a:tabLst/>
          <a:defRPr kumimoji="0" lang="en-US" sz="1000" b="0" i="0" u="none" strike="noStrike" cap="none" normalizeH="0" baseline="0" smtClean="0">
            <a:ln>
              <a:noFill/>
            </a:ln>
            <a:solidFill>
              <a:srgbClr val="0B345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A1ACC9"/>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
            <a:srgbClr val="DB8819"/>
          </a:buClr>
          <a:buSzTx/>
          <a:buFontTx/>
          <a:buNone/>
          <a:tabLst/>
          <a:defRPr kumimoji="0" lang="en-US" sz="1000" b="0" i="0" u="none" strike="noStrike" cap="none" normalizeH="0" baseline="0" smtClean="0">
            <a:ln>
              <a:noFill/>
            </a:ln>
            <a:solidFill>
              <a:srgbClr val="0B345E"/>
            </a:solidFill>
            <a:effectLst/>
            <a:latin typeface="Verdana" pitchFamily="34" charset="0"/>
          </a:defRPr>
        </a:defPPr>
      </a:lstStyle>
    </a:lnDef>
  </a:objectDefaults>
  <a:extraClrSchemeLst>
    <a:extraClrScheme>
      <a:clrScheme name="Default Design 1">
        <a:dk1>
          <a:srgbClr val="003366"/>
        </a:dk1>
        <a:lt1>
          <a:srgbClr val="FFFFFF"/>
        </a:lt1>
        <a:dk2>
          <a:srgbClr val="336699"/>
        </a:dk2>
        <a:lt2>
          <a:srgbClr val="808080"/>
        </a:lt2>
        <a:accent1>
          <a:srgbClr val="C9D3DD"/>
        </a:accent1>
        <a:accent2>
          <a:srgbClr val="7D6D83"/>
        </a:accent2>
        <a:accent3>
          <a:srgbClr val="FFFFFF"/>
        </a:accent3>
        <a:accent4>
          <a:srgbClr val="002A56"/>
        </a:accent4>
        <a:accent5>
          <a:srgbClr val="E1E6EB"/>
        </a:accent5>
        <a:accent6>
          <a:srgbClr val="716276"/>
        </a:accent6>
        <a:hlink>
          <a:srgbClr val="597F8B"/>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61159670E4A3D42BC1E5DCAF278C2ED" ma:contentTypeVersion="16" ma:contentTypeDescription="Crear nuevo documento." ma:contentTypeScope="" ma:versionID="b1402b79f9b13c36e384d99a5df1140a">
  <xsd:schema xmlns:xsd="http://www.w3.org/2001/XMLSchema" xmlns:xs="http://www.w3.org/2001/XMLSchema" xmlns:p="http://schemas.microsoft.com/office/2006/metadata/properties" xmlns:ns2="21b50190-a933-44aa-8d41-635bc26d4c6f" xmlns:ns3="f8e350fb-375d-429d-9f21-962df2426bae" targetNamespace="http://schemas.microsoft.com/office/2006/metadata/properties" ma:root="true" ma:fieldsID="875956a82b7a6f883856325a2433acd0" ns2:_="" ns3:_="">
    <xsd:import namespace="21b50190-a933-44aa-8d41-635bc26d4c6f"/>
    <xsd:import namespace="f8e350fb-375d-429d-9f21-962df2426b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50190-a933-44aa-8d41-635bc26d4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289fccff-6d41-400c-b6a5-30ec536aba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e350fb-375d-429d-9f21-962df2426bae"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ee99ac62-7d94-495a-bae1-8fe3ffe6d449}" ma:internalName="TaxCatchAll" ma:showField="CatchAllData" ma:web="f8e350fb-375d-429d-9f21-962df2426b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cf76f155ced4ddcb4097134ff3c332f xmlns="21b50190-a933-44aa-8d41-635bc26d4c6f">
      <Terms xmlns="http://schemas.microsoft.com/office/infopath/2007/PartnerControls"/>
    </lcf76f155ced4ddcb4097134ff3c332f>
    <TaxCatchAll xmlns="f8e350fb-375d-429d-9f21-962df2426ba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902D8-F28F-4A43-A8C2-D40785C73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50190-a933-44aa-8d41-635bc26d4c6f"/>
    <ds:schemaRef ds:uri="f8e350fb-375d-429d-9f21-962df2426b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89D123-36CF-4448-8C4C-0E02F0010F1B}">
  <ds:schemaRefs>
    <ds:schemaRef ds:uri="21b50190-a933-44aa-8d41-635bc26d4c6f"/>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f8e350fb-375d-429d-9f21-962df2426bae"/>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1D0BA1F-362E-4CA9-A9BB-F438C24D4E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156750</TotalTime>
  <Words>2631</Words>
  <Application>Microsoft Office PowerPoint</Application>
  <PresentationFormat>Panorámica</PresentationFormat>
  <Paragraphs>208</Paragraphs>
  <Slides>19</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DIN-Regular</vt:lpstr>
      <vt:lpstr>Arial</vt:lpstr>
      <vt:lpstr>Calibri</vt:lpstr>
      <vt:lpstr>Times New Roman</vt:lpstr>
      <vt:lpstr>Verdana</vt:lpstr>
      <vt:lpstr>Wingdings</vt:lpstr>
      <vt:lpstr>Default Design</vt:lpstr>
      <vt:lpstr>Presentación de PowerPoint</vt:lpstr>
      <vt:lpstr>Informe de evolución de la cogeneración Resumen de indicadores  </vt:lpstr>
      <vt:lpstr>Informe de evolución de la cogeneración Evolución producción nacional cogeneración REE  </vt:lpstr>
      <vt:lpstr>Informe de evolución de la cogeneración Evolución producción nacional Cogeneración REE (II)     </vt:lpstr>
      <vt:lpstr>Informe de evolución de la cogeneración Evolución liquidación cogeneración CNMC    </vt:lpstr>
      <vt:lpstr>Informe de evolución de la cogeneración Evolución liquidación Cogeneración CNMC (II) </vt:lpstr>
      <vt:lpstr>Informe de evolución de la cogeneración Evolución del parque de Cogeneración</vt:lpstr>
      <vt:lpstr>Presentación de PowerPoint</vt:lpstr>
      <vt:lpstr>Presentación de PowerPoint</vt:lpstr>
      <vt:lpstr>Informe de evolución de la cogeneración Autoconsumo Cogeneración (II)</vt:lpstr>
      <vt:lpstr>Informe de evolución de la cogeneración Evolución de la Potencia</vt:lpstr>
      <vt:lpstr>Informe de evolución de la cogeneración Evolución de la Energía</vt:lpstr>
      <vt:lpstr>Presentación de PowerPoint</vt:lpstr>
      <vt:lpstr>Informe situación Cogeneración: Evolución mensual   </vt:lpstr>
      <vt:lpstr>Informe situación Cogeneración: Evolución diaria   </vt:lpstr>
      <vt:lpstr>Informe situación Cogeneración: Evolución diaria (II)   </vt:lpstr>
      <vt:lpstr>Informe situación Cogeneración: Evolución diaria y quincenal años 2019-2025 </vt:lpstr>
      <vt:lpstr>Presentación de PowerPoint</vt:lpstr>
      <vt:lpstr>Presentación de PowerPoint</vt:lpstr>
    </vt:vector>
  </TitlesOfParts>
  <Company>Neoris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Formato para la presentación de proyectos</dc:title>
  <dc:creator>Fernando Ortega</dc:creator>
  <dc:description>Confidencial// No reproduzca esta información sin la autorización previa de AE, S.A.</dc:description>
  <cp:lastModifiedBy>Artiñano Pascual, Julio</cp:lastModifiedBy>
  <cp:revision>3864</cp:revision>
  <cp:lastPrinted>2023-11-15T10:39:10Z</cp:lastPrinted>
  <dcterms:created xsi:type="dcterms:W3CDTF">2001-01-02T14:27:54Z</dcterms:created>
  <dcterms:modified xsi:type="dcterms:W3CDTF">2025-05-18T15:59:26Z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1.1</vt:lpwstr>
  </property>
  <property fmtid="{D5CDD505-2E9C-101B-9397-08002B2CF9AE}" pid="3" name="Cliente">
    <vt:lpwstr>Caixa Laietana</vt:lpwstr>
  </property>
  <property fmtid="{D5CDD505-2E9C-101B-9397-08002B2CF9AE}" pid="4" name="Industria">
    <vt:lpwstr>Banking</vt:lpwstr>
  </property>
  <property fmtid="{D5CDD505-2E9C-101B-9397-08002B2CF9AE}" pid="5" name="Fecha presentación">
    <vt:lpwstr>2004-03-12T00:00:00Z</vt:lpwstr>
  </property>
  <property fmtid="{D5CDD505-2E9C-101B-9397-08002B2CF9AE}" pid="6" name="Contacto">
    <vt:lpwstr>Caixa Laeitana</vt:lpwstr>
  </property>
  <property fmtid="{D5CDD505-2E9C-101B-9397-08002B2CF9AE}" pid="7" name="Tecnología">
    <vt:lpwstr>SPS2003</vt:lpwstr>
  </property>
  <property fmtid="{D5CDD505-2E9C-101B-9397-08002B2CF9AE}" pid="8" name="ContentTypeId">
    <vt:lpwstr>0x010100961159670E4A3D42BC1E5DCAF278C2ED</vt:lpwstr>
  </property>
  <property fmtid="{D5CDD505-2E9C-101B-9397-08002B2CF9AE}" pid="9" name="_NewReviewCycle">
    <vt:lpwstr/>
  </property>
  <property fmtid="{D5CDD505-2E9C-101B-9397-08002B2CF9AE}" pid="10" name="MSIP_Label_624b1752-a977-4927-b9e6-e48a43684aee_Enabled">
    <vt:lpwstr>true</vt:lpwstr>
  </property>
  <property fmtid="{D5CDD505-2E9C-101B-9397-08002B2CF9AE}" pid="11" name="MSIP_Label_624b1752-a977-4927-b9e6-e48a43684aee_SetDate">
    <vt:lpwstr>2021-05-09T17:07:55Z</vt:lpwstr>
  </property>
  <property fmtid="{D5CDD505-2E9C-101B-9397-08002B2CF9AE}" pid="12" name="MSIP_Label_624b1752-a977-4927-b9e6-e48a43684aee_Method">
    <vt:lpwstr>Privileged</vt:lpwstr>
  </property>
  <property fmtid="{D5CDD505-2E9C-101B-9397-08002B2CF9AE}" pid="13" name="MSIP_Label_624b1752-a977-4927-b9e6-e48a43684aee_Name">
    <vt:lpwstr>Public</vt:lpwstr>
  </property>
  <property fmtid="{D5CDD505-2E9C-101B-9397-08002B2CF9AE}" pid="14" name="MSIP_Label_624b1752-a977-4927-b9e6-e48a43684aee_SiteId">
    <vt:lpwstr>031a09bc-a2bf-44df-888e-4e09355b7a24</vt:lpwstr>
  </property>
  <property fmtid="{D5CDD505-2E9C-101B-9397-08002B2CF9AE}" pid="15" name="MSIP_Label_624b1752-a977-4927-b9e6-e48a43684aee_ActionId">
    <vt:lpwstr>eb31ab10-ae08-4cde-91c3-0000846b3e2e</vt:lpwstr>
  </property>
  <property fmtid="{D5CDD505-2E9C-101B-9397-08002B2CF9AE}" pid="16" name="MediaServiceImageTags">
    <vt:lpwstr/>
  </property>
</Properties>
</file>