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134" r:id="rId5"/>
    <p:sldId id="2461" r:id="rId6"/>
    <p:sldId id="286" r:id="rId7"/>
    <p:sldId id="1450" r:id="rId8"/>
    <p:sldId id="1456" r:id="rId9"/>
    <p:sldId id="1455" r:id="rId10"/>
    <p:sldId id="1463" r:id="rId11"/>
    <p:sldId id="2454" r:id="rId12"/>
    <p:sldId id="2455" r:id="rId13"/>
    <p:sldId id="1464" r:id="rId14"/>
    <p:sldId id="2459" r:id="rId15"/>
    <p:sldId id="2456" r:id="rId16"/>
    <p:sldId id="2460" r:id="rId17"/>
    <p:sldId id="1475" r:id="rId18"/>
    <p:sldId id="1476" r:id="rId19"/>
    <p:sldId id="1477" r:id="rId20"/>
    <p:sldId id="2452" r:id="rId21"/>
    <p:sldId id="2451" r:id="rId22"/>
    <p:sldId id="2416" r:id="rId23"/>
  </p:sldIdLst>
  <p:sldSz cx="12192000" cy="6858000"/>
  <p:notesSz cx="7104063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636" userDrawn="1">
          <p15:clr>
            <a:srgbClr val="A4A3A4"/>
          </p15:clr>
        </p15:guide>
        <p15:guide id="4" pos="5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5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297800-0F22-383B-8ECA-C2C44AF1A2B4}" name="Olga Monroy" initials="OM" userId="S::omonroy@aesa.net::214fb99b-6dd9-46bf-8b1f-b2c64165a7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onroy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1B"/>
    <a:srgbClr val="00B050"/>
    <a:srgbClr val="E7F2FC"/>
    <a:srgbClr val="7FADF1"/>
    <a:srgbClr val="CC6600"/>
    <a:srgbClr val="67A921"/>
    <a:srgbClr val="0E1C6A"/>
    <a:srgbClr val="95C03A"/>
    <a:srgbClr val="C00000"/>
    <a:srgbClr val="EB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41" autoAdjust="0"/>
    <p:restoredTop sz="77715" autoAdjust="0"/>
  </p:normalViewPr>
  <p:slideViewPr>
    <p:cSldViewPr>
      <p:cViewPr varScale="1">
        <p:scale>
          <a:sx n="87" d="100"/>
          <a:sy n="87" d="100"/>
        </p:scale>
        <p:origin x="1456" y="52"/>
      </p:cViewPr>
      <p:guideLst>
        <p:guide orient="horz" pos="3515"/>
        <p:guide/>
        <p:guide orient="horz" pos="3636"/>
        <p:guide pos="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58" y="78"/>
      </p:cViewPr>
      <p:guideLst>
        <p:guide orient="horz" pos="3255"/>
        <p:guide pos="2269"/>
        <p:guide orient="horz" pos="3224"/>
        <p:guide pos="223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ChangeArrowheads="1"/>
          </p:cNvSpPr>
          <p:nvPr/>
        </p:nvSpPr>
        <p:spPr bwMode="auto">
          <a:xfrm>
            <a:off x="487490" y="252065"/>
            <a:ext cx="6462547" cy="3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52" tIns="46977" rIns="93952" bIns="46977"/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1200">
                <a:solidFill>
                  <a:schemeClr val="tx1"/>
                </a:solidFill>
                <a:cs typeface="+mn-cs"/>
              </a:rPr>
              <a:t>Click to edit Master title style</a:t>
            </a:r>
          </a:p>
        </p:txBody>
      </p:sp>
      <p:sp>
        <p:nvSpPr>
          <p:cNvPr id="10243" name="Text Box 1029"/>
          <p:cNvSpPr txBox="1">
            <a:spLocks noChangeArrowheads="1"/>
          </p:cNvSpPr>
          <p:nvPr/>
        </p:nvSpPr>
        <p:spPr bwMode="auto">
          <a:xfrm>
            <a:off x="148470" y="220964"/>
            <a:ext cx="429216" cy="43821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none" lIns="93952" tIns="46977" rIns="93952" bIns="46977">
            <a:spAutoFit/>
          </a:bodyPr>
          <a:lstStyle/>
          <a:p>
            <a:pPr marL="114924" indent="-114924" algn="ctr">
              <a:lnSpc>
                <a:spcPct val="6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en-US" sz="3300">
                <a:solidFill>
                  <a:srgbClr val="7D85AF"/>
                </a:solidFill>
                <a:latin typeface="Arial" pitchFamily="34" charset="0"/>
                <a:cs typeface="+mn-cs"/>
              </a:rPr>
              <a:t>//</a:t>
            </a:r>
          </a:p>
        </p:txBody>
      </p:sp>
      <p:sp>
        <p:nvSpPr>
          <p:cNvPr id="10244" name="Rectangle 1032"/>
          <p:cNvSpPr>
            <a:spLocks noChangeArrowheads="1"/>
          </p:cNvSpPr>
          <p:nvPr/>
        </p:nvSpPr>
        <p:spPr bwMode="auto">
          <a:xfrm>
            <a:off x="6780767" y="7885879"/>
            <a:ext cx="291136" cy="95422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miter lim="800000"/>
            <a:headEnd/>
            <a:tailEnd/>
          </a:ln>
        </p:spPr>
        <p:txBody>
          <a:bodyPr wrap="none" lIns="93952" tIns="46977" rIns="93952" bIns="46977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0247" name="Rectangle 1035"/>
          <p:cNvSpPr>
            <a:spLocks noChangeArrowheads="1"/>
          </p:cNvSpPr>
          <p:nvPr/>
        </p:nvSpPr>
        <p:spPr bwMode="auto">
          <a:xfrm flipH="1" flipV="1">
            <a:off x="6857995" y="8877747"/>
            <a:ext cx="332399" cy="252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D4A9C4D-13CA-4907-9C46-57BA7DF4EB01}" type="slidenum">
              <a:rPr lang="es-ES_tradnl" sz="1200">
                <a:solidFill>
                  <a:schemeClr val="bg1"/>
                </a:solidFill>
                <a:latin typeface="Arial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9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134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r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94" y="4862794"/>
            <a:ext cx="5211676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134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r" defTabSz="957172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753163-2C9F-4FBC-A235-D0F8CDA03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7" y="4862794"/>
            <a:ext cx="5779585" cy="4604184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+mj-lt"/>
              </a:rPr>
              <a:t>Con datos del último fichero Cuadros. Se incorporan datos de Tratamiento de Residuos (los comentarios son sólo para cogeneración):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no generando</a:t>
            </a:r>
            <a:r>
              <a:rPr lang="es-ES" b="1" dirty="0">
                <a:latin typeface="+mj-lt"/>
              </a:rPr>
              <a:t> </a:t>
            </a:r>
            <a:r>
              <a:rPr lang="es-ES" b="0" dirty="0"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2,68 GW, </a:t>
            </a:r>
            <a:r>
              <a:rPr lang="es-ES" b="1" dirty="0">
                <a:latin typeface="+mj-lt"/>
              </a:rPr>
              <a:t>la energía anual no generada los 32,31 TWh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577 instalaciones.</a:t>
            </a:r>
            <a:endParaRPr lang="es-ES" dirty="0">
              <a:highlight>
                <a:srgbClr val="FFFF00"/>
              </a:highlight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La </a:t>
            </a:r>
            <a:r>
              <a:rPr lang="es-ES" b="1" dirty="0">
                <a:latin typeface="+mj-lt"/>
              </a:rPr>
              <a:t>potencia de las plantas en TT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2,37 MW</a:t>
            </a:r>
            <a:r>
              <a:rPr lang="es-ES" dirty="0">
                <a:latin typeface="+mj-lt"/>
              </a:rPr>
              <a:t>, la </a:t>
            </a:r>
            <a:r>
              <a:rPr lang="es-ES" b="1" dirty="0">
                <a:latin typeface="+mj-lt"/>
              </a:rPr>
              <a:t>energía anual los 12,01 TWh y las instalaciones 252.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potencia en AC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266 MW,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 anual </a:t>
            </a:r>
            <a:r>
              <a:rPr lang="es-ES" dirty="0">
                <a:latin typeface="+mj-lt"/>
              </a:rPr>
              <a:t>los </a:t>
            </a:r>
            <a:r>
              <a:rPr lang="es-ES" b="1" dirty="0">
                <a:latin typeface="+mj-lt"/>
              </a:rPr>
              <a:t>2,59 TWh y las instalaciones 67.</a:t>
            </a:r>
            <a:endParaRPr lang="es-ES" dirty="0"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</a:t>
            </a:r>
            <a:r>
              <a:rPr lang="es-ES" b="1" dirty="0">
                <a:latin typeface="+mj-lt"/>
              </a:rPr>
              <a:t> de la base registrada </a:t>
            </a:r>
            <a:r>
              <a:rPr lang="es-ES" dirty="0">
                <a:latin typeface="+mj-lt"/>
              </a:rPr>
              <a:t>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50% no generando, 45% en TT y 5% en A</a:t>
            </a:r>
            <a:r>
              <a:rPr lang="es-ES" b="1" dirty="0">
                <a:latin typeface="+mj-lt"/>
              </a:rPr>
              <a:t>C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de la base registrada es la siguiente: </a:t>
            </a:r>
            <a:r>
              <a:rPr lang="es-ES" b="1" dirty="0">
                <a:latin typeface="+mj-lt"/>
              </a:rPr>
              <a:t>64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% no generando, 28% en TT y 8%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 </a:t>
            </a:r>
            <a:r>
              <a:rPr lang="es-ES" b="1" dirty="0">
                <a:latin typeface="+mj-lt"/>
              </a:rPr>
              <a:t>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18%/82%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latin typeface="+mj-lt"/>
              </a:rPr>
              <a:t>número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latin typeface="+mj-lt"/>
              </a:rPr>
              <a:t>21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%/79%</a:t>
            </a:r>
            <a:r>
              <a:rPr lang="es-ES" dirty="0">
                <a:latin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Marcador de notas 2">
            <a:extLst>
              <a:ext uri="{FF2B5EF4-FFF2-40B4-BE49-F238E27FC236}">
                <a16:creationId xmlns:a16="http://schemas.microsoft.com/office/drawing/2014/main" id="{E275412E-9A6B-2E55-7535-A4414D3A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56" y="4955723"/>
            <a:ext cx="6264667" cy="4692980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para agosto 2025: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(1,25 TWh)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</a:t>
            </a:r>
            <a:r>
              <a:rPr lang="es-ES" b="1" dirty="0">
                <a:latin typeface="+mj-lt"/>
              </a:rPr>
              <a:t> al mismo mes de 2024 (1,404 TWh).</a:t>
            </a:r>
            <a:r>
              <a:rPr lang="es-ES" b="0" dirty="0">
                <a:latin typeface="+mj-lt"/>
              </a:rPr>
              <a:t> </a:t>
            </a:r>
            <a:endParaRPr lang="es-ES" b="1" dirty="0">
              <a:latin typeface="+mj-lt"/>
            </a:endParaRP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2 	E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</a:t>
            </a:r>
            <a:r>
              <a:rPr lang="es-ES" b="1" dirty="0">
                <a:latin typeface="+mj-lt"/>
              </a:rPr>
              <a:t> es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inferior</a:t>
            </a:r>
            <a:r>
              <a:rPr lang="es-ES" b="1" dirty="0">
                <a:latin typeface="+mj-lt"/>
              </a:rPr>
              <a:t> al mismo mes del año anterior.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respecto a fig. 2. 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mensual</a:t>
            </a:r>
            <a:r>
              <a:rPr lang="es-ES" b="1" dirty="0">
                <a:latin typeface="+mj-lt"/>
              </a:rPr>
              <a:t> es del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-10,4%</a:t>
            </a:r>
            <a:r>
              <a:rPr lang="es-ES" b="1" dirty="0">
                <a:latin typeface="+mj-lt"/>
              </a:rPr>
              <a:t> con 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 menor</a:t>
            </a:r>
            <a:r>
              <a:rPr lang="es-ES" b="1" dirty="0">
                <a:latin typeface="+mj-lt"/>
              </a:rPr>
              <a:t> (respecto a 2024)</a:t>
            </a:r>
          </a:p>
          <a:p>
            <a:pPr marL="374407" indent="-374407"/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6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Marcador de notas 6">
            <a:extLst>
              <a:ext uri="{FF2B5EF4-FFF2-40B4-BE49-F238E27FC236}">
                <a16:creationId xmlns:a16="http://schemas.microsoft.com/office/drawing/2014/main" id="{9B3BEBF8-4640-D63E-BEEB-6E55FF8C1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511" y="4862794"/>
            <a:ext cx="5940129" cy="4604184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(agosto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</a:t>
            </a:r>
            <a:r>
              <a:rPr lang="es-ES" b="1" dirty="0">
                <a:latin typeface="+mj-lt"/>
              </a:rPr>
              <a:t> ha alcanzado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40,36 GWh/día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  <a:r>
              <a:rPr lang="es-ES" dirty="0">
                <a:latin typeface="+mj-lt"/>
              </a:rPr>
              <a:t> Ello representa -10,4% de su equivalente del mismo mes de 2024 (45,06 GWh/día).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</a:t>
            </a:r>
            <a:r>
              <a:rPr lang="es-ES" b="0" dirty="0">
                <a:latin typeface="+mj-lt"/>
              </a:rPr>
              <a:t>	</a:t>
            </a:r>
            <a:r>
              <a:rPr lang="es-ES" dirty="0">
                <a:latin typeface="+mj-lt"/>
              </a:rPr>
              <a:t>El mes anterior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1,34 TWh</a:t>
            </a:r>
            <a:r>
              <a:rPr lang="es-ES" dirty="0">
                <a:latin typeface="+mj-lt"/>
              </a:rPr>
              <a:t>, inferior a los 1,40 TWh del mismo mes de 2024. Se pierden 0,14 TWh en el mes.</a:t>
            </a:r>
            <a:endParaRPr lang="es-ES" b="0" dirty="0">
              <a:latin typeface="+mj-lt"/>
            </a:endParaRP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producción diaria ha sido de 46,21 GWh/día. Los valores diarios son similares a los del mismo mes de 2024, pero inferiores a los de 2023. 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El mes actual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1,25 TWh</a:t>
            </a:r>
            <a:r>
              <a:rPr lang="es-ES" dirty="0">
                <a:latin typeface="+mj-lt"/>
              </a:rPr>
              <a:t>, inferior a los 1,40 TWh del mismo mes de 2024. Se pierden 0,15 TWh en el mes.</a:t>
            </a:r>
          </a:p>
          <a:p>
            <a:endParaRPr lang="es-ES" dirty="0"/>
          </a:p>
          <a:p>
            <a:pPr marL="557914" indent="-557914"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Nota.-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Los datos de la primera quincena de septiembre muestran una estabilidad de potencia y energía de cogeneración ligeramente por debajo de los valores de 2024.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72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C85F9A-226D-C9FC-E8E9-20A099567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(agosto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 inferior</a:t>
            </a:r>
            <a:r>
              <a:rPr lang="es-ES" dirty="0">
                <a:latin typeface="+mj-lt"/>
              </a:rPr>
              <a:t> al mismo mes de 2024.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557914" indent="-557914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Ditto del comentario anterior.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variación anual </a:t>
            </a:r>
            <a:r>
              <a:rPr lang="es-ES" dirty="0">
                <a:latin typeface="+mj-lt"/>
              </a:rPr>
              <a:t>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comportamiento peor </a:t>
            </a:r>
            <a:r>
              <a:rPr lang="es-ES" b="1" dirty="0">
                <a:latin typeface="+mj-lt"/>
              </a:rPr>
              <a:t>que en 2024, incrementándose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 diferencia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</a:t>
            </a:r>
            <a:r>
              <a:rPr lang="es-ES" b="0" dirty="0">
                <a:latin typeface="+mj-lt"/>
              </a:rPr>
              <a:t>	La gráfica del acumulado anual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muestra un promedio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42,1 GWh/día 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inferior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 de 2024 (44,5 GWh/día).</a:t>
            </a:r>
            <a:r>
              <a:rPr lang="es-ES" dirty="0">
                <a:latin typeface="+mj-lt"/>
              </a:rPr>
              <a:t> </a:t>
            </a:r>
          </a:p>
          <a:p>
            <a:endParaRPr lang="es-ES" dirty="0"/>
          </a:p>
          <a:p>
            <a:pPr marL="557914" indent="-557914"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Nota.-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Los datos de la primera quincena de septiembre muestran una estabilidad de potencia y energía de cogeneración ligeramente por debajo de los valores de 2024.</a:t>
            </a:r>
          </a:p>
        </p:txBody>
      </p:sp>
    </p:spTree>
    <p:extLst>
      <p:ext uri="{BB962C8B-B14F-4D97-AF65-F5344CB8AC3E}">
        <p14:creationId xmlns:p14="http://schemas.microsoft.com/office/powerpoint/2010/main" val="368735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29401" y="4909456"/>
            <a:ext cx="6341489" cy="5048132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(agosto 2025)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1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 promedio quincenal ligeramente inferior a </a:t>
            </a:r>
            <a:r>
              <a:rPr lang="es-ES" b="1" noProof="0" dirty="0">
                <a:highlight>
                  <a:srgbClr val="FFFF00"/>
                </a:highlight>
                <a:latin typeface="+mj-lt"/>
              </a:rPr>
              <a:t>2024</a:t>
            </a:r>
            <a:r>
              <a:rPr lang="es-ES" b="1" noProof="0" dirty="0">
                <a:latin typeface="+mj-lt"/>
              </a:rPr>
              <a:t>, e inferior a 2023</a:t>
            </a:r>
            <a:r>
              <a:rPr lang="es-ES" dirty="0">
                <a:latin typeface="+mj-lt"/>
              </a:rPr>
              <a:t>.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inferior a 2024</a:t>
            </a:r>
            <a:r>
              <a:rPr lang="es-ES" b="1" dirty="0">
                <a:latin typeface="+mj-lt"/>
              </a:rPr>
              <a:t> e inferior a 2023.</a:t>
            </a:r>
            <a:endParaRPr lang="es-ES" dirty="0">
              <a:latin typeface="+mj-lt"/>
            </a:endParaRPr>
          </a:p>
          <a:p>
            <a:pPr marL="464105" indent="-464105" algn="just"/>
            <a:r>
              <a:rPr lang="es-ES" b="1" dirty="0">
                <a:latin typeface="+mj-lt"/>
              </a:rPr>
              <a:t>Fig. 3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</a:t>
            </a:r>
            <a:r>
              <a:rPr lang="es-ES" b="1" dirty="0">
                <a:latin typeface="+mj-lt"/>
              </a:rPr>
              <a:t> valores ligeramente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inferiores a los de 2024</a:t>
            </a:r>
            <a:r>
              <a:rPr lang="es-ES" b="1" dirty="0">
                <a:latin typeface="+mj-lt"/>
              </a:rPr>
              <a:t>, e inferiores a años anteriores</a:t>
            </a:r>
            <a:r>
              <a:rPr lang="es-ES" dirty="0">
                <a:latin typeface="+mj-lt"/>
              </a:rPr>
              <a:t>.</a:t>
            </a:r>
          </a:p>
          <a:p>
            <a:pPr marL="464105" indent="-4641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quincenal</a:t>
            </a:r>
            <a:r>
              <a:rPr lang="es-ES" b="1" dirty="0">
                <a:latin typeface="+mj-lt"/>
              </a:rPr>
              <a:t> cierra en 579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GWh/día</a:t>
            </a:r>
            <a:r>
              <a:rPr lang="es-ES" b="1" dirty="0">
                <a:latin typeface="+mj-lt"/>
              </a:rPr>
              <a:t>, inf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erior a 2024</a:t>
            </a:r>
            <a:r>
              <a:rPr lang="es-ES" b="1" dirty="0">
                <a:latin typeface="+mj-lt"/>
              </a:rPr>
              <a:t>, e inferior a años anteriores.</a:t>
            </a:r>
            <a:r>
              <a:rPr lang="es-ES" dirty="0">
                <a:latin typeface="+mj-lt"/>
              </a:rPr>
              <a:t> 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  <a:p>
            <a:pPr marL="557914" indent="-557914"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Nota.-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Los datos de la primera quincena de septiembre muestran una estabilidad de potencia y energía de cogeneración ligeramente por debajo de los valores de 2024.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49201" y="4862794"/>
            <a:ext cx="6528850" cy="4939922"/>
          </a:xfrm>
        </p:spPr>
        <p:txBody>
          <a:bodyPr/>
          <a:lstStyle/>
          <a:p>
            <a:pPr algn="just"/>
            <a:r>
              <a:rPr lang="es-ES" sz="1100" dirty="0">
                <a:latin typeface="+mj-lt"/>
              </a:rPr>
              <a:t>Tablas de arriba abajo (cifras en verde positivas)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1 	</a:t>
            </a:r>
            <a:r>
              <a:rPr lang="es-ES" sz="1100" dirty="0">
                <a:latin typeface="+mj-lt"/>
              </a:rPr>
              <a:t>Los datos de REE de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agosto 2025 </a:t>
            </a:r>
            <a:r>
              <a:rPr lang="es-ES" sz="110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Producción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men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or </a:t>
            </a:r>
            <a:r>
              <a:rPr lang="es-ES" sz="1100" dirty="0">
                <a:latin typeface="+mj-lt"/>
              </a:rPr>
              <a:t>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acumulada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Participación mix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el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acumulado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2 	</a:t>
            </a:r>
            <a:r>
              <a:rPr lang="es-ES" sz="1100" b="0" dirty="0">
                <a:latin typeface="+mj-lt"/>
              </a:rPr>
              <a:t>Los datos de Retribución de CNMC de junio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2025 </a:t>
            </a:r>
            <a:r>
              <a:rPr lang="es-ES" sz="1100" b="0" dirty="0">
                <a:latin typeface="+mj-lt"/>
              </a:rPr>
              <a:t>muestran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Ri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 </a:t>
            </a:r>
            <a:r>
              <a:rPr lang="es-ES" sz="1100" dirty="0">
                <a:latin typeface="+mj-lt"/>
              </a:rPr>
              <a:t>que mes anterior e igual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Ri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men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Rtotal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Rtotal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3 	</a:t>
            </a:r>
            <a:r>
              <a:rPr lang="es-ES" sz="1100" b="0" dirty="0">
                <a:latin typeface="+mj-lt"/>
              </a:rPr>
              <a:t>Los datos de detalle de CNMC de mayo 2025 muestran 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registrada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mes anterior y menor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registradas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es anterior 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no operando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no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mayor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mayor </a:t>
            </a:r>
            <a:r>
              <a:rPr lang="es-ES" sz="1100" dirty="0">
                <a:latin typeface="+mj-lt"/>
              </a:rPr>
              <a:t>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no operando</a:t>
            </a:r>
            <a:r>
              <a:rPr lang="es-ES" sz="1100" dirty="0">
                <a:latin typeface="+mj-lt"/>
              </a:rPr>
              <a:t>: </a:t>
            </a:r>
            <a:r>
              <a:rPr lang="es-ES" sz="11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mayor</a:t>
            </a:r>
            <a:r>
              <a:rPr lang="es-ES" sz="1100" kern="12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endParaRPr lang="es-ES" dirty="0">
              <a:highlight>
                <a:srgbClr val="FFFF00"/>
              </a:highlight>
              <a:latin typeface="+mj-l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1,25 TWh</a:t>
            </a:r>
            <a:r>
              <a:rPr lang="es-ES" dirty="0">
                <a:latin typeface="+mj-lt"/>
              </a:rPr>
              <a:t>, con el promedio en año móvil en los 1,32 TWh/mes.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mensual en el mix </a:t>
            </a:r>
            <a:r>
              <a:rPr lang="es-ES" dirty="0">
                <a:latin typeface="+mj-lt"/>
              </a:rPr>
              <a:t>de generación 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6,0%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-7,3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mensual histórico (13,3%, agosto 2013).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variación mes-mes de la producción es -7,9% acumulando </a:t>
            </a:r>
            <a:r>
              <a:rPr lang="es-ES" b="1" dirty="0">
                <a:latin typeface="+mj-lt"/>
              </a:rPr>
              <a:t>4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meses en negativo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anual en el mix de generación </a:t>
            </a:r>
            <a:r>
              <a:rPr lang="es-ES" dirty="0">
                <a:latin typeface="+mj-lt"/>
              </a:rPr>
              <a:t>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6,0%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-5,6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histórico (11,6%, 2012).</a:t>
            </a:r>
          </a:p>
        </p:txBody>
      </p:sp>
    </p:spTree>
    <p:extLst>
      <p:ext uri="{BB962C8B-B14F-4D97-AF65-F5344CB8AC3E}">
        <p14:creationId xmlns:p14="http://schemas.microsoft.com/office/powerpoint/2010/main" val="196853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arriba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1,25TWh</a:t>
            </a:r>
            <a:r>
              <a:rPr lang="es-ES" dirty="0">
                <a:latin typeface="+mj-lt"/>
              </a:rPr>
              <a:t>. Eso supone un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-12,40% en energía mes a mes </a:t>
            </a:r>
            <a:r>
              <a:rPr lang="es-ES" dirty="0">
                <a:latin typeface="+mj-lt"/>
              </a:rPr>
              <a:t>(con un déficit de 0,18 TWh en el mes).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anua</a:t>
            </a:r>
            <a:r>
              <a:rPr lang="es-ES" b="1" dirty="0">
                <a:latin typeface="+mj-lt"/>
              </a:rPr>
              <a:t>l (respecto a 2024) es -0,2%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 (respecto al mismo mes del año anterior)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retribución Ri mensual (0,16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6/25) igual y el acumulado en el año móvil -1,4% hasta los </a:t>
            </a:r>
            <a:r>
              <a:rPr lang="es-ES" b="1" dirty="0">
                <a:latin typeface="+mj-lt"/>
              </a:rPr>
              <a:t>1,90 M€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retribución Ro mensual (96,39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6/25) sube significativamente y el acumulado en año móvil alcanza +19,7%,0 hasta los </a:t>
            </a:r>
            <a:r>
              <a:rPr lang="es-ES" b="1" dirty="0">
                <a:latin typeface="+mj-lt"/>
              </a:rPr>
              <a:t>789,1,4€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de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retribución Total mensual (96,54 M€,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liq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 6/25) sube</a:t>
            </a:r>
            <a:r>
              <a:rPr lang="es-ES" dirty="0">
                <a:latin typeface="+mj-lt"/>
              </a:rPr>
              <a:t>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y el acumulado en año móvil </a:t>
            </a:r>
            <a:r>
              <a:rPr lang="es-ES" dirty="0">
                <a:latin typeface="+mj-lt"/>
              </a:rPr>
              <a:t>alcanza +19,6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% hasta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791,0 M€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La Energía Vendida es un -7,2% respecto al mismo mes del año 2024 (1,08 TWh vs. 1,10 TWh) y acumula un +0,8% en la comparación a año móvil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8" y="4862794"/>
            <a:ext cx="5578904" cy="4604184"/>
          </a:xfrm>
        </p:spPr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diferencia entre la Potencia Registrada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5,325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y la realmente Operativa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3,212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baja </a:t>
            </a:r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ligeramente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2.113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2 	La producción por cogeneración y el precio del pool no muestran un acoplamiento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diferencia entre el Instalaciones Registradas (</a:t>
            </a:r>
            <a:r>
              <a:rPr lang="es-ES" b="1" dirty="0">
                <a:latin typeface="+mj-lt"/>
              </a:rPr>
              <a:t>898</a:t>
            </a:r>
            <a:r>
              <a:rPr lang="es-ES" dirty="0">
                <a:latin typeface="+mj-lt"/>
              </a:rPr>
              <a:t>) y las Instalaciones Operativas (</a:t>
            </a:r>
            <a:r>
              <a:rPr lang="es-ES" b="1" dirty="0">
                <a:latin typeface="+mj-lt"/>
              </a:rPr>
              <a:t>365</a:t>
            </a:r>
            <a:r>
              <a:rPr lang="es-ES" dirty="0">
                <a:latin typeface="+mj-lt"/>
              </a:rPr>
              <a:t>) baja ligeramente (</a:t>
            </a:r>
            <a:r>
              <a:rPr lang="es-ES" b="1" dirty="0">
                <a:latin typeface="+mj-lt"/>
              </a:rPr>
              <a:t>533</a:t>
            </a:r>
            <a:r>
              <a:rPr lang="es-ES" dirty="0"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Re el comentario de la figura 2, la correlación entre precio de pool y producción por cogeneración.</a:t>
            </a:r>
          </a:p>
          <a:p>
            <a:pPr marL="557914" indent="-557914" algn="just"/>
            <a:r>
              <a:rPr lang="es-ES" dirty="0">
                <a:latin typeface="+mj-lt"/>
              </a:rPr>
              <a:t>	La Energía Vendida es un -36,7% inferior en año móvil (15,89 TWh).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Potencia No Operativa alcanza el 39,7%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2,113 MW de 5,325 MW registrados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El número de Instalaciones No Operativas alcanza el 59,4%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533 de 898 registradas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4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CNMC ha dado de baja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Hay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48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adicionales que no operan 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que No Opera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2,113 MW.</a:t>
            </a:r>
            <a:endParaRPr lang="en-US" b="1" dirty="0">
              <a:highlight>
                <a:srgbClr val="FFFF00"/>
              </a:highlight>
            </a:endParaRP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 que No Operan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alcanzan 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533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79631" y="4862794"/>
            <a:ext cx="6106395" cy="4604184"/>
          </a:xfrm>
        </p:spPr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 (figuras de arriba abajo y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Potencia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No Generando sube </a:t>
            </a:r>
            <a:r>
              <a:rPr lang="es-ES" b="1" dirty="0">
                <a:latin typeface="+mj-lt"/>
              </a:rPr>
              <a:t>(2,68 GW),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Generando en B. C. baja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</a:t>
            </a:r>
            <a:r>
              <a:rPr lang="es-ES" b="1" dirty="0">
                <a:latin typeface="+mj-lt"/>
              </a:rPr>
              <a:t>(2,60 GW),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baja ligeramente (2,38 GW)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AC baja </a:t>
            </a:r>
            <a:r>
              <a:rPr lang="es-ES" b="1" dirty="0">
                <a:latin typeface="+mj-lt"/>
              </a:rPr>
              <a:t>(266 MW)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Mismo comentario que respecto a la Fig. 1.</a:t>
            </a:r>
            <a:endParaRPr lang="es-ES" b="1" dirty="0">
              <a:latin typeface="+mj-lt"/>
            </a:endParaRPr>
          </a:p>
          <a:p>
            <a:pPr marL="561205" indent="-561205" algn="just"/>
            <a:r>
              <a:rPr lang="es-ES" b="1" dirty="0">
                <a:latin typeface="+mj-lt"/>
              </a:rPr>
              <a:t>Fig. 3 	Energía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No generada sube (2,88 TWh),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Generada en B. C. igual </a:t>
            </a:r>
            <a:r>
              <a:rPr lang="es-ES" b="1" dirty="0">
                <a:latin typeface="+mj-lt"/>
              </a:rPr>
              <a:t>(1,08 TWh), Generada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igual (838 GWh)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Generada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 igual </a:t>
            </a:r>
            <a:r>
              <a:rPr lang="es-ES" b="1" dirty="0">
                <a:latin typeface="+mj-lt"/>
              </a:rPr>
              <a:t>(193 GWh)</a:t>
            </a:r>
            <a:r>
              <a:rPr lang="es-ES" dirty="0">
                <a:latin typeface="+mj-lt"/>
              </a:rPr>
              <a:t>.</a:t>
            </a:r>
            <a:endParaRPr lang="es-ES" b="1" dirty="0">
              <a:latin typeface="+mj-lt"/>
            </a:endParaRP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Mismo comentario que respecto a la Fig. 2.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5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Instalaciones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No generando suben ligeramente (577),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Generando en B. C.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bajan ligeramente </a:t>
            </a:r>
            <a:r>
              <a:rPr lang="es-ES" b="1" dirty="0">
                <a:latin typeface="+mj-lt"/>
              </a:rPr>
              <a:t>(319),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bajan ligeramente (252)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AC suben ligeramente </a:t>
            </a:r>
            <a:r>
              <a:rPr lang="es-ES" b="1" dirty="0">
                <a:latin typeface="+mj-lt"/>
              </a:rPr>
              <a:t>(193 MW)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6</a:t>
            </a:r>
            <a:r>
              <a:rPr lang="es-ES" dirty="0">
                <a:latin typeface="+mj-lt"/>
              </a:rPr>
              <a:t>	Mismo comentario que respecto a la Fig. 3.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Bajan potencia y energía en TT y b</a:t>
            </a:r>
            <a:r>
              <a:rPr lang="es-ES" b="1" dirty="0">
                <a:latin typeface="+mj-lt"/>
              </a:rPr>
              <a:t>ajan las instalaciones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frente al total registrado </a:t>
            </a:r>
            <a:r>
              <a:rPr lang="es-ES" dirty="0">
                <a:latin typeface="+mj-lt"/>
              </a:rPr>
              <a:t>.</a:t>
            </a: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potencia, energía e instalaciones no produciendo.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Bajan potencia y energía en AC y b</a:t>
            </a:r>
            <a:r>
              <a:rPr lang="es-ES" sz="1200" b="1" kern="12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ajan las instalaciones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frente al total registrado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instalaciones en TT.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Bajan instalaciones en AC.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"/>
            <a:ext cx="8365066" cy="6858001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02790" y="5856757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8365066" cy="6858000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68868BE-49EF-4602-A639-ACFD00E9E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17759" y="5367865"/>
            <a:ext cx="6400799" cy="4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3000" b="1">
                <a:solidFill>
                  <a:schemeClr val="bg1"/>
                </a:solidFill>
                <a:latin typeface="Calibri" panose="020F0502020204030204" pitchFamily="34" charset="0"/>
              </a:rPr>
              <a:t>Asóciate a COGEN España </a:t>
            </a: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010" y="5875865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47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88870" y="20298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ACTUA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275" y="19050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711200" y="2476500"/>
            <a:ext cx="9956800" cy="3657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1"/>
          </p:nvPr>
        </p:nvSpPr>
        <p:spPr>
          <a:xfrm>
            <a:off x="711200" y="1485900"/>
            <a:ext cx="9956800" cy="6477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5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7275" y="171451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sz="half" idx="10"/>
          </p:nvPr>
        </p:nvSpPr>
        <p:spPr>
          <a:xfrm>
            <a:off x="59944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gen">
            <a:extLst>
              <a:ext uri="{FF2B5EF4-FFF2-40B4-BE49-F238E27FC236}">
                <a16:creationId xmlns:a16="http://schemas.microsoft.com/office/drawing/2014/main" id="{A4AAF374-C4C4-4F55-9452-07DA84BE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8000"/>
            <a:grayscl/>
          </a:blip>
          <a:srcRect/>
          <a:stretch>
            <a:fillRect/>
          </a:stretch>
        </p:blipFill>
        <p:spPr bwMode="auto">
          <a:xfrm>
            <a:off x="5595515" y="2430768"/>
            <a:ext cx="1752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DBF78675-2F1B-4447-A8C2-FE89F6FF3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3685" y="3450431"/>
            <a:ext cx="411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pt-BR" sz="900">
                <a:solidFill>
                  <a:schemeClr val="bg1"/>
                </a:solidFill>
                <a:latin typeface="DIN-Regular" charset="0"/>
                <a:ea typeface="ヒラギノ角ゴ Pro W3" charset="-128"/>
                <a:cs typeface="+mn-cs"/>
              </a:rPr>
              <a:t>ASOCIACIÓN ESPAÑOLA PARA LA PROMOCIÓN DE LA COGENERACIÓN</a:t>
            </a:r>
            <a:endParaRPr lang="en-US">
              <a:solidFill>
                <a:schemeClr val="accent2"/>
              </a:solidFill>
              <a:latin typeface="DIN-Regular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1"/>
          <p:cNvSpPr>
            <a:spLocks noChangeArrowheads="1"/>
          </p:cNvSpPr>
          <p:nvPr/>
        </p:nvSpPr>
        <p:spPr bwMode="auto">
          <a:xfrm>
            <a:off x="21167" y="6602414"/>
            <a:ext cx="1987551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 sz="1000">
              <a:cs typeface="+mn-cs"/>
            </a:endParaRPr>
          </a:p>
        </p:txBody>
      </p:sp>
      <p:pic>
        <p:nvPicPr>
          <p:cNvPr id="9" name="Imagen 11" descr="COGEN BUENO RGB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80" y="311150"/>
            <a:ext cx="133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D6E084D-C42C-4F63-9B69-BAE3FB33C3C0}"/>
              </a:ext>
            </a:extLst>
          </p:cNvPr>
          <p:cNvSpPr/>
          <p:nvPr userDrawn="1"/>
        </p:nvSpPr>
        <p:spPr bwMode="auto">
          <a:xfrm>
            <a:off x="0" y="6498000"/>
            <a:ext cx="12192000" cy="360000"/>
          </a:xfrm>
          <a:prstGeom prst="rect">
            <a:avLst/>
          </a:prstGeom>
          <a:solidFill>
            <a:srgbClr val="67A921"/>
          </a:solidFill>
          <a:ln w="28575" cap="flat" cmpd="sng" algn="ctr">
            <a:solidFill>
              <a:srgbClr val="67A9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r>
              <a:rPr lang="es-ES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 ESPAÑA, ASOCIACIÓN ESPAÑOLA PARA LA PROMOCIÓN DE LA COGENERACIÓN</a:t>
            </a:r>
            <a:endParaRPr kumimoji="0" lang="es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27" name="Rectangle 58"/>
          <p:cNvSpPr>
            <a:spLocks noChangeArrowheads="1"/>
          </p:cNvSpPr>
          <p:nvPr/>
        </p:nvSpPr>
        <p:spPr bwMode="auto">
          <a:xfrm rot="5400000" flipH="1" flipV="1">
            <a:off x="11798206" y="6462205"/>
            <a:ext cx="166199" cy="44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2CB1ED3-626B-428F-BCC2-71BC26858781}" type="slidenum">
              <a:rPr lang="es-ES_tradnl" sz="1200">
                <a:solidFill>
                  <a:schemeClr val="bg1"/>
                </a:solidFill>
                <a:latin typeface="Calibri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56" r:id="rId2"/>
    <p:sldLayoutId id="2147484050" r:id="rId3"/>
    <p:sldLayoutId id="2147484048" r:id="rId4"/>
    <p:sldLayoutId id="2147484055" r:id="rId5"/>
    <p:sldLayoutId id="2147484049" r:id="rId6"/>
    <p:sldLayoutId id="2147484047" r:id="rId7"/>
    <p:sldLayoutId id="214748405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000">
          <a:solidFill>
            <a:srgbClr val="003366"/>
          </a:solidFill>
          <a:latin typeface="Calibri" pitchFamily="34" charset="0"/>
          <a:ea typeface="MS PGothic" pitchFamily="34" charset="-128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8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6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marL="1206500" indent="-1778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marL="1485900" indent="-1651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2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19431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6pPr>
      <a:lvl7pPr marL="24003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7pPr>
      <a:lvl8pPr marL="28575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8pPr>
      <a:lvl9pPr marL="33147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9C16300-C09C-41E2-B0C0-4AC40A3C3395}"/>
              </a:ext>
            </a:extLst>
          </p:cNvPr>
          <p:cNvSpPr/>
          <p:nvPr/>
        </p:nvSpPr>
        <p:spPr bwMode="auto">
          <a:xfrm>
            <a:off x="7785820" y="207220"/>
            <a:ext cx="3878906" cy="1032695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641A68C-525D-4BE3-B9C2-58CE2560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10" y="2891331"/>
            <a:ext cx="6400800" cy="3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3000"/>
              </a:spcAft>
            </a:pPr>
            <a:r>
              <a:rPr lang="es-ES" sz="4000" b="1" dirty="0">
                <a:solidFill>
                  <a:schemeClr val="bg1"/>
                </a:solidFill>
              </a:rPr>
              <a:t>ANÁLISIS DE LA EVOLUCIÓN DE LA COGENERACIÓN</a:t>
            </a:r>
          </a:p>
          <a:p>
            <a:r>
              <a:rPr lang="es-ES" b="1" dirty="0">
                <a:solidFill>
                  <a:schemeClr val="bg1"/>
                </a:solidFill>
              </a:rPr>
              <a:t>Cierre agosto 2025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A79603-2042-42C9-9719-FF726420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20" y="279790"/>
            <a:ext cx="2705100" cy="895350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96AD102-B6CF-43A0-B897-8D6279B8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9646"/>
          <a:stretch/>
        </p:blipFill>
        <p:spPr>
          <a:xfrm>
            <a:off x="7901035" y="282058"/>
            <a:ext cx="844910" cy="8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1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 (II)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10D84B11-9EA8-18A3-6AFC-C134A4BFEC9D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6 agosto 2023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5CCE18E-4E39-35DE-AE41-67A9B281C1F4}"/>
              </a:ext>
            </a:extLst>
          </p:cNvPr>
          <p:cNvSpPr txBox="1"/>
          <p:nvPr/>
        </p:nvSpPr>
        <p:spPr>
          <a:xfrm>
            <a:off x="8438705" y="1131253"/>
            <a:ext cx="364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</a:t>
            </a:r>
            <a:r>
              <a:rPr lang="es-ES_tradnl" sz="1800" b="1" dirty="0" err="1">
                <a:solidFill>
                  <a:srgbClr val="00B050"/>
                </a:solidFill>
              </a:rPr>
              <a:t>may</a:t>
            </a:r>
            <a:r>
              <a:rPr lang="es-ES_tradnl" sz="1800" b="1" dirty="0">
                <a:solidFill>
                  <a:srgbClr val="00B050"/>
                </a:solidFill>
              </a:rPr>
              <a:t>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177BC9-7F9C-D4A9-4F8E-DC286A85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5" y="1969610"/>
            <a:ext cx="11713525" cy="42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0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B549-E757-36B3-B1FE-A77E53EF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D8A4C3-AD7E-1FD9-FF77-190E6C0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Potencia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3613E7-3F07-F496-EEB8-E7AAF7B7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3" y="1278320"/>
            <a:ext cx="11272613" cy="49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62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A89EE2-2BF5-F4BA-D77F-73830BAC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Energía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2A10CD-54B2-D382-6CC3-B58B5DD68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1393534"/>
            <a:ext cx="11055349" cy="48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7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39E4-D57D-3C7E-1438-68311BF9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B1E0B19-2F74-A578-1214-9203BB99844A}"/>
              </a:ext>
            </a:extLst>
          </p:cNvPr>
          <p:cNvSpPr txBox="1">
            <a:spLocks/>
          </p:cNvSpPr>
          <p:nvPr/>
        </p:nvSpPr>
        <p:spPr>
          <a:xfrm>
            <a:off x="538025" y="241385"/>
            <a:ext cx="9956800" cy="8449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34988" indent="-534988"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cs typeface="+mj-cs"/>
              </a:defRPr>
            </a:lvl1pPr>
            <a:lvl2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2pPr>
            <a:lvl3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3pPr>
            <a:lvl4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4pPr>
            <a:lvl5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s-ES" dirty="0"/>
              <a:t>Informe de evolución de la cogeneración</a:t>
            </a:r>
            <a:br>
              <a:rPr lang="es-ES" b="0" dirty="0"/>
            </a:br>
            <a:r>
              <a:rPr lang="es-ES" dirty="0"/>
              <a:t>Evolución del número de instalaciones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681FDE-08AE-4274-5073-DD8FFDF5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5" y="1316725"/>
            <a:ext cx="11075986" cy="50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3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60" y="15270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mensual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CA81BC59-E5CA-5854-BCD9-2BB2AF92B7DF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EF8F77-F561-C589-6B40-D772BFD32DBD}"/>
              </a:ext>
            </a:extLst>
          </p:cNvPr>
          <p:cNvSpPr txBox="1"/>
          <p:nvPr/>
        </p:nvSpPr>
        <p:spPr>
          <a:xfrm>
            <a:off x="7708080" y="892226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Nota.- R</a:t>
            </a:r>
            <a:r>
              <a:rPr lang="es-ES" baseline="30000" dirty="0"/>
              <a:t>2</a:t>
            </a:r>
            <a:r>
              <a:rPr lang="es-ES" dirty="0"/>
              <a:t> = coeficiente de determinación de la regresión múltiple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8BEC4D-6FD3-8EA9-CCAE-39AE78E5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5" y="1316725"/>
            <a:ext cx="11624017" cy="4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1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65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DDB8C74-51F9-2883-775D-F002D72F5E44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B07E232-1E4B-8BF2-CDD8-1E8C3CB54CB8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15 </a:t>
            </a:r>
            <a:r>
              <a:rPr lang="es-ES" dirty="0" err="1"/>
              <a:t>sep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E510E8-A52A-3889-E455-07480147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5" y="1393535"/>
            <a:ext cx="11101975" cy="46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3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34D84A-CA9E-BEC7-F659-8E7CC84F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(II)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B60C524-CB0B-82FD-09FE-2DE4B5AFC7D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F85B2723-EECE-76AA-5A99-5545EDB48478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15 </a:t>
            </a:r>
            <a:r>
              <a:rPr lang="es-ES" dirty="0" err="1"/>
              <a:t>sep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DE2ECC-8795-0ECF-661E-6A84AC08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0" y="1289916"/>
            <a:ext cx="10743005" cy="48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29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DA9C700E-7D24-0638-255E-7775FDF3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0" y="149257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y quincenal años 2019-2025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D641E89C-6440-DAB8-FE8A-417B62112E9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C8A130DD-2166-63B0-D6EF-B0773B1BDA66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15 </a:t>
            </a:r>
            <a:r>
              <a:rPr lang="es-ES" dirty="0" err="1"/>
              <a:t>sep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439EDB-D4B8-C10B-5544-3474E159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0" y="1201510"/>
            <a:ext cx="10550980" cy="49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29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5AB1A-DB5B-2286-BA0A-B7E427D8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1" y="202980"/>
            <a:ext cx="11241764" cy="5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95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1B2BC-4BE0-718E-2016-E5FD9FD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Resumen de indicadores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83BE105-CF0C-2F51-D409-9DE124F26D95}"/>
              </a:ext>
            </a:extLst>
          </p:cNvPr>
          <p:cNvSpPr/>
          <p:nvPr/>
        </p:nvSpPr>
        <p:spPr bwMode="auto">
          <a:xfrm>
            <a:off x="78505" y="2529540"/>
            <a:ext cx="460860" cy="3840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2BEC261-7E5A-6C34-36B4-CD6891C4205B}"/>
              </a:ext>
            </a:extLst>
          </p:cNvPr>
          <p:cNvSpPr/>
          <p:nvPr/>
        </p:nvSpPr>
        <p:spPr bwMode="auto">
          <a:xfrm>
            <a:off x="78505" y="5579680"/>
            <a:ext cx="460860" cy="3840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68F9F55-ADE0-4C1C-870F-1B3F31B60654}"/>
              </a:ext>
            </a:extLst>
          </p:cNvPr>
          <p:cNvSpPr/>
          <p:nvPr/>
        </p:nvSpPr>
        <p:spPr bwMode="auto">
          <a:xfrm>
            <a:off x="78505" y="4108763"/>
            <a:ext cx="460860" cy="3840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5FE5487-F21B-B8A4-927B-8648A86343B0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1C17E7-06E5-B040-F32B-06E684B9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6" y="1301173"/>
            <a:ext cx="11235968" cy="1612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713294-FBB9-7E88-93AC-CFDB1651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0" y="3102949"/>
            <a:ext cx="11213545" cy="13898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3AD16F-B3CE-0CDE-5974-13E4E76B2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0" y="4667542"/>
            <a:ext cx="11235968" cy="16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515516" y="2123230"/>
            <a:ext cx="36100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 err="1"/>
              <a:t>ago</a:t>
            </a:r>
            <a:r>
              <a:rPr lang="es-ES_tradnl" sz="1800" dirty="0"/>
              <a:t> '25</a:t>
            </a:r>
            <a:r>
              <a:rPr lang="es-ES_tradnl" sz="1800" baseline="30000" dirty="0"/>
              <a:t>(*)</a:t>
            </a:r>
            <a:r>
              <a:rPr lang="es-ES_tradnl" sz="1800" dirty="0"/>
              <a:t> vs. </a:t>
            </a:r>
            <a:r>
              <a:rPr lang="es-ES_tradnl" sz="1800" dirty="0" err="1"/>
              <a:t>máx</a:t>
            </a:r>
            <a:r>
              <a:rPr lang="es-ES_tradnl" sz="1800" dirty="0"/>
              <a:t> histórico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20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-56,0%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Energía mensual 1,25 vs. 2,92 TWh (ene ‘13)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-7,9 </a:t>
            </a:r>
            <a:r>
              <a:rPr lang="es-ES_tradnl" sz="1800" dirty="0" err="1">
                <a:solidFill>
                  <a:srgbClr val="FF0000"/>
                </a:solidFill>
              </a:rPr>
              <a:t>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mensual mix nacional 5,3% vs. 13,3% (jun 2013)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-5,6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anual mix nacional 6,0% vs. 11,6% (2012)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4392CB5-D46D-44A1-927A-EE4D1BAFEDE5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F9B78D-C0DE-6D73-6518-6E0223F0D744}"/>
              </a:ext>
            </a:extLst>
          </p:cNvPr>
          <p:cNvSpPr txBox="1"/>
          <p:nvPr/>
        </p:nvSpPr>
        <p:spPr>
          <a:xfrm>
            <a:off x="8745945" y="5995010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2025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0FFE75CC-0DB7-1B57-DDF6-09AD4F9A496E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6293FC-D36C-B4EC-136D-25CE555F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4" y="1292507"/>
            <a:ext cx="8358756" cy="50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7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 (II)  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7866C63-992E-4613-97B9-11FADF7C1311}"/>
              </a:ext>
            </a:extLst>
          </p:cNvPr>
          <p:cNvSpPr txBox="1"/>
          <p:nvPr/>
        </p:nvSpPr>
        <p:spPr>
          <a:xfrm>
            <a:off x="8477110" y="2169681"/>
            <a:ext cx="361294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Mensual </a:t>
            </a:r>
            <a:r>
              <a:rPr lang="es-ES_tradnl" sz="1800" dirty="0" err="1"/>
              <a:t>ago</a:t>
            </a:r>
            <a:r>
              <a:rPr lang="es-ES_tradnl" sz="1800" dirty="0"/>
              <a:t> '25 vs. jun ‘24</a:t>
            </a:r>
          </a:p>
          <a:p>
            <a:pPr>
              <a:buClr>
                <a:schemeClr val="tx1"/>
              </a:buClr>
              <a:tabLst>
                <a:tab pos="1079500" algn="l"/>
              </a:tabLst>
            </a:pPr>
            <a:endParaRPr lang="es-ES_tradnl" sz="1100" b="1" dirty="0">
              <a:solidFill>
                <a:srgbClr val="00AA5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-12,4%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>
                <a:solidFill>
                  <a:schemeClr val="tx1"/>
                </a:solidFill>
              </a:rPr>
              <a:t>Energía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1,25</a:t>
            </a:r>
            <a:r>
              <a:rPr lang="es-ES_tradnl" sz="1600" dirty="0"/>
              <a:t> vs. 1,43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/>
              <a:t>	=&gt; </a:t>
            </a:r>
            <a:r>
              <a:rPr lang="es-ES_tradnl" sz="1600" dirty="0">
                <a:solidFill>
                  <a:srgbClr val="FF0000"/>
                </a:solidFill>
              </a:rPr>
              <a:t>-0,18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-0,9 pts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/>
              <a:t>Participación en mix 5,3% vs. 6,2%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477111" y="4387463"/>
            <a:ext cx="3612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Anual ‘25 año móvil vs. ‘24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12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-4,1%	</a:t>
            </a:r>
            <a:r>
              <a:rPr lang="es-ES_tradnl" sz="1600" dirty="0">
                <a:solidFill>
                  <a:schemeClr val="tx1"/>
                </a:solidFill>
              </a:rPr>
              <a:t>Energía 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15,89</a:t>
            </a:r>
            <a:r>
              <a:rPr lang="es-ES_tradnl" sz="1600" dirty="0"/>
              <a:t> vs. 16,57 TWh </a:t>
            </a:r>
            <a:endParaRPr lang="es-ES_tradnl" sz="1800" dirty="0"/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-0,2 </a:t>
            </a:r>
            <a:r>
              <a:rPr lang="es-ES_tradnl" sz="1800" dirty="0" err="1">
                <a:solidFill>
                  <a:srgbClr val="FF0000"/>
                </a:solidFill>
              </a:rPr>
              <a:t>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en mix 6,0 vs. 6,2%</a:t>
            </a:r>
            <a:endParaRPr lang="es-ES" sz="1600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32E4E57-2922-C6BF-C977-099107A5C91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203121-6774-A3CE-0CEB-73948543AFB8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03A5F9-9D5C-CF64-B116-1CE06406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0" y="1321530"/>
            <a:ext cx="8141860" cy="50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8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5E0CDB-FEA9-0154-9B46-2F112E31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4" y="1278319"/>
            <a:ext cx="11853611" cy="514742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91110"/>
            <a:ext cx="9956800" cy="856780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D9481-F9CA-46AC-97CC-2BECBA978B54}"/>
              </a:ext>
            </a:extLst>
          </p:cNvPr>
          <p:cNvSpPr txBox="1"/>
          <p:nvPr/>
        </p:nvSpPr>
        <p:spPr>
          <a:xfrm>
            <a:off x="6019190" y="3980939"/>
            <a:ext cx="6023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Comparación 2025 vs. 2024 (mes a mes)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-2,1%	</a:t>
            </a:r>
            <a:r>
              <a:rPr lang="es-ES_tradnl" sz="1400" dirty="0"/>
              <a:t>Energía vendida mensual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1,08 </a:t>
            </a:r>
            <a:r>
              <a:rPr lang="es-ES_tradnl" sz="1400" dirty="0"/>
              <a:t>TWh vs.1,10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+0,8%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12,65 </a:t>
            </a:r>
            <a:r>
              <a:rPr lang="es-ES_tradnl" sz="1400" dirty="0"/>
              <a:t>TWh vs. 12,55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600" dirty="0"/>
              <a:t>Comparación 2025 vs. 2024 (año móvil)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-1,4%	</a:t>
            </a:r>
            <a:r>
              <a:rPr lang="es-ES_tradnl" sz="1400" dirty="0"/>
              <a:t>Retribución Ri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1,90 </a:t>
            </a:r>
            <a:r>
              <a:rPr lang="es-ES_tradnl" sz="1400" dirty="0"/>
              <a:t>M€ vs. 1,92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+19,7%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Ro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789,1 </a:t>
            </a:r>
            <a:r>
              <a:rPr lang="es-ES_tradnl" sz="1400" dirty="0"/>
              <a:t>M€ vs. 659,26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+19,6%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Total anual (</a:t>
            </a:r>
            <a:r>
              <a:rPr lang="es-ES_tradnl" sz="1400" dirty="0">
                <a:solidFill>
                  <a:schemeClr val="accent2"/>
                </a:solidFill>
              </a:rPr>
              <a:t>790,9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1400" dirty="0">
                <a:solidFill>
                  <a:schemeClr val="tx1"/>
                </a:solidFill>
              </a:rPr>
              <a:t>M</a:t>
            </a:r>
            <a:r>
              <a:rPr lang="es-ES_tradnl" sz="1400" dirty="0"/>
              <a:t>€ vs. 661,19 M€)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6/25  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A96EB95-1EE5-EA84-3DA5-5243C01ECE5B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</p:spTree>
    <p:extLst>
      <p:ext uri="{BB962C8B-B14F-4D97-AF65-F5344CB8AC3E}">
        <p14:creationId xmlns:p14="http://schemas.microsoft.com/office/powerpoint/2010/main" val="2838256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(II)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9110909" y="2316980"/>
            <a:ext cx="3014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2025</a:t>
            </a:r>
            <a:r>
              <a:rPr lang="es-ES_tradnl" sz="1600" baseline="30000" dirty="0"/>
              <a:t> (*)</a:t>
            </a:r>
            <a:r>
              <a:rPr lang="es-ES_tradnl" sz="1600" dirty="0"/>
              <a:t> vs. 2013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-36,7%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(</a:t>
            </a:r>
            <a:r>
              <a:rPr lang="es-ES_tradnl" sz="1400" dirty="0">
                <a:solidFill>
                  <a:schemeClr val="tx1"/>
                </a:solidFill>
              </a:rPr>
              <a:t>15,89 </a:t>
            </a:r>
            <a:r>
              <a:rPr lang="es-ES_tradnl" sz="1400" dirty="0"/>
              <a:t>TWh vs. 25,12 TWh)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-39,2%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primada (</a:t>
            </a:r>
            <a:r>
              <a:rPr lang="es-ES_tradnl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3,32</a:t>
            </a:r>
            <a:r>
              <a:rPr lang="es-ES_tradnl" sz="1400" dirty="0">
                <a:solidFill>
                  <a:srgbClr val="00B050"/>
                </a:solidFill>
              </a:rPr>
              <a:t> </a:t>
            </a:r>
            <a:r>
              <a:rPr lang="es-ES_tradnl" sz="1400" dirty="0"/>
              <a:t>GW vs. 5,46 GW)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39,7%</a:t>
            </a:r>
            <a:r>
              <a:rPr lang="es-ES_tradnl" sz="1400" dirty="0"/>
              <a:t>	Potencia NO OPERATIVA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2.113 de 5,325</a:t>
            </a:r>
            <a:r>
              <a:rPr lang="es-ES_tradnl" sz="14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s-ES_tradnl" sz="1400" dirty="0">
                <a:highlight>
                  <a:srgbClr val="FFFF00"/>
                </a:highlight>
              </a:rPr>
              <a:t>MW</a:t>
            </a:r>
            <a:r>
              <a:rPr lang="es-ES_tradnl" sz="1400" dirty="0"/>
              <a:t>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59,4%</a:t>
            </a:r>
            <a:r>
              <a:rPr lang="es-ES_tradnl" sz="1400" dirty="0"/>
              <a:t>	Instalaciones NO OPERATIVAS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533 de 898</a:t>
            </a:r>
            <a:r>
              <a:rPr lang="es-ES_tradnl" sz="1400" dirty="0"/>
              <a:t>)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CE9CF3E-5EA0-491A-87C5-28B5654C6986}"/>
              </a:ext>
            </a:extLst>
          </p:cNvPr>
          <p:cNvSpPr txBox="1"/>
          <p:nvPr/>
        </p:nvSpPr>
        <p:spPr>
          <a:xfrm>
            <a:off x="9035198" y="1356022"/>
            <a:ext cx="309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6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 '25</a:t>
            </a:r>
          </a:p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600" b="1" dirty="0">
                <a:solidFill>
                  <a:srgbClr val="00B050"/>
                </a:solidFill>
              </a:rPr>
              <a:t>Cuadros </a:t>
            </a:r>
            <a:r>
              <a:rPr lang="es-ES_tradnl" sz="1600" b="1" dirty="0" err="1">
                <a:solidFill>
                  <a:srgbClr val="00B050"/>
                </a:solidFill>
              </a:rPr>
              <a:t>may</a:t>
            </a:r>
            <a:r>
              <a:rPr lang="es-ES_tradnl" sz="1600" b="1" dirty="0">
                <a:solidFill>
                  <a:srgbClr val="00B050"/>
                </a:solidFill>
              </a:rPr>
              <a:t> '25 </a:t>
            </a:r>
            <a:r>
              <a:rPr lang="es-ES_tradnl" sz="1600" b="1" dirty="0">
                <a:solidFill>
                  <a:schemeClr val="tx1"/>
                </a:solidFill>
              </a:rPr>
              <a:t>y</a:t>
            </a:r>
            <a:r>
              <a:rPr lang="es-ES_tradnl" sz="1600" b="1" dirty="0">
                <a:solidFill>
                  <a:srgbClr val="00B050"/>
                </a:solidFill>
              </a:rPr>
              <a:t> </a:t>
            </a:r>
            <a:r>
              <a:rPr lang="es-ES_tradnl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liquid. 6/25</a:t>
            </a: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C2EED65B-B542-482D-9B42-8E6D0B3DE2DA}"/>
              </a:ext>
            </a:extLst>
          </p:cNvPr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6/25  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B63BB754-C66C-4774-18D2-696DA1A75B77}"/>
              </a:ext>
            </a:extLst>
          </p:cNvPr>
          <p:cNvSpPr txBox="1"/>
          <p:nvPr/>
        </p:nvSpPr>
        <p:spPr>
          <a:xfrm>
            <a:off x="9104447" y="59507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7D829963-A2F7-74EF-9EC6-AD04F440FC78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A425F3-0228-B1CD-BBDC-E62597EE6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1" y="1286516"/>
            <a:ext cx="8756340" cy="50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6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F960EFD-EFFF-06EB-ECF3-E026513B4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" y="1350434"/>
            <a:ext cx="8602720" cy="495232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del parque de Cogeneración</a:t>
            </a: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B7586B3-AF1F-4D44-BABC-E6ED19BF9437}"/>
              </a:ext>
            </a:extLst>
          </p:cNvPr>
          <p:cNvSpPr txBox="1"/>
          <p:nvPr/>
        </p:nvSpPr>
        <p:spPr>
          <a:xfrm>
            <a:off x="8775998" y="1361149"/>
            <a:ext cx="341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</a:t>
            </a:r>
            <a:r>
              <a:rPr lang="es-ES_tradnl" sz="1800" b="1" dirty="0" err="1">
                <a:solidFill>
                  <a:srgbClr val="00B050"/>
                </a:solidFill>
              </a:rPr>
              <a:t>may</a:t>
            </a:r>
            <a:r>
              <a:rPr lang="es-ES_tradnl" sz="1800" b="1" dirty="0">
                <a:solidFill>
                  <a:srgbClr val="00B050"/>
                </a:solidFill>
              </a:rPr>
              <a:t>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8953796" y="2301661"/>
            <a:ext cx="31717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2024 vs. 2025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4 MW </a:t>
            </a:r>
            <a:r>
              <a:rPr lang="es-ES_tradnl" sz="1800" dirty="0"/>
              <a:t>	</a:t>
            </a:r>
            <a:r>
              <a:rPr lang="es-ES_tradnl" sz="1400" dirty="0"/>
              <a:t>Potencia dada de baja en registro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48 MW</a:t>
            </a:r>
            <a:r>
              <a:rPr lang="es-ES_tradnl" sz="1600" dirty="0"/>
              <a:t>	</a:t>
            </a:r>
            <a:r>
              <a:rPr lang="es-ES_tradnl" sz="1400" dirty="0"/>
              <a:t>Potencia adicional que no opera en continuo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2,113 MW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que no opera en continuo (39,7%)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533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Instalaciones que no operan en continuo (59,4%)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B348F51-759C-92A5-191E-D83A0B9703EA}"/>
              </a:ext>
            </a:extLst>
          </p:cNvPr>
          <p:cNvSpPr/>
          <p:nvPr/>
        </p:nvSpPr>
        <p:spPr bwMode="auto">
          <a:xfrm>
            <a:off x="7170634" y="2515336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DCE3E91-4B7A-F8D9-9736-6BEDC0B3CD57}"/>
              </a:ext>
            </a:extLst>
          </p:cNvPr>
          <p:cNvSpPr/>
          <p:nvPr/>
        </p:nvSpPr>
        <p:spPr bwMode="auto">
          <a:xfrm>
            <a:off x="7170633" y="5210743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D26FE41-D085-7C3D-166D-5D7B6ED327B5}"/>
              </a:ext>
            </a:extLst>
          </p:cNvPr>
          <p:cNvSpPr/>
          <p:nvPr/>
        </p:nvSpPr>
        <p:spPr bwMode="auto">
          <a:xfrm>
            <a:off x="7670604" y="179031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ED8F5A5-2845-73E6-8A96-69E56866D2BB}"/>
              </a:ext>
            </a:extLst>
          </p:cNvPr>
          <p:cNvSpPr/>
          <p:nvPr/>
        </p:nvSpPr>
        <p:spPr bwMode="auto">
          <a:xfrm>
            <a:off x="7670604" y="250895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169D824-08C8-060D-320E-2238991CBE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7508" y="2783208"/>
            <a:ext cx="1487272" cy="1807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85948DD-B773-1CC2-09DC-DC166969CE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8492" y="5416136"/>
            <a:ext cx="1365304" cy="202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83B4BC0-5ACD-E7A6-BDA0-B36F536108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6116" y="2028328"/>
            <a:ext cx="928664" cy="778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519C4B7-DC03-A1F2-6D3E-07967D5923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4707" y="2807091"/>
            <a:ext cx="930073" cy="923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CD9A2C58-EF8B-C226-5831-7C4937975D6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31 agosto 2025</a:t>
            </a:r>
          </a:p>
        </p:txBody>
      </p:sp>
    </p:spTree>
    <p:extLst>
      <p:ext uri="{BB962C8B-B14F-4D97-AF65-F5344CB8AC3E}">
        <p14:creationId xmlns:p14="http://schemas.microsoft.com/office/powerpoint/2010/main" val="3781962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FD0E67-8573-06C2-49BF-FCEBA08ED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0" y="1451490"/>
            <a:ext cx="11665385" cy="5241935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D6B1FF-BB37-72AE-8070-480675C7CF14}"/>
              </a:ext>
            </a:extLst>
          </p:cNvPr>
          <p:cNvSpPr/>
          <p:nvPr/>
        </p:nvSpPr>
        <p:spPr bwMode="auto">
          <a:xfrm>
            <a:off x="4824190" y="5185377"/>
            <a:ext cx="129070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726F67-F1AD-02F3-B471-E05AB71FB0D7}"/>
              </a:ext>
            </a:extLst>
          </p:cNvPr>
          <p:cNvSpPr/>
          <p:nvPr/>
        </p:nvSpPr>
        <p:spPr bwMode="auto">
          <a:xfrm>
            <a:off x="10434576" y="3394440"/>
            <a:ext cx="1460579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1E2C922-8E25-1A78-50D3-FA774643F59C}"/>
              </a:ext>
            </a:extLst>
          </p:cNvPr>
          <p:cNvSpPr/>
          <p:nvPr/>
        </p:nvSpPr>
        <p:spPr bwMode="auto">
          <a:xfrm>
            <a:off x="10541548" y="5140923"/>
            <a:ext cx="133444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CB421F-3EC1-7722-004E-2683F4BA4C33}"/>
              </a:ext>
            </a:extLst>
          </p:cNvPr>
          <p:cNvSpPr/>
          <p:nvPr/>
        </p:nvSpPr>
        <p:spPr bwMode="auto">
          <a:xfrm>
            <a:off x="4754404" y="3410547"/>
            <a:ext cx="1405921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3041496-CC83-0F5C-8FC2-AE9E0F428820}"/>
              </a:ext>
            </a:extLst>
          </p:cNvPr>
          <p:cNvSpPr/>
          <p:nvPr/>
        </p:nvSpPr>
        <p:spPr bwMode="auto">
          <a:xfrm>
            <a:off x="10434576" y="1768875"/>
            <a:ext cx="144141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810C0EF-41D4-F49A-31EC-04A68989517F}"/>
              </a:ext>
            </a:extLst>
          </p:cNvPr>
          <p:cNvSpPr/>
          <p:nvPr/>
        </p:nvSpPr>
        <p:spPr bwMode="auto">
          <a:xfrm>
            <a:off x="4826627" y="1938885"/>
            <a:ext cx="129070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53FFEAD-B7A5-4A84-7E3D-F751C4EB6B67}"/>
              </a:ext>
            </a:extLst>
          </p:cNvPr>
          <p:cNvSpPr txBox="1"/>
          <p:nvPr/>
        </p:nvSpPr>
        <p:spPr>
          <a:xfrm>
            <a:off x="8323491" y="397995"/>
            <a:ext cx="376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</a:t>
            </a:r>
            <a:r>
              <a:rPr lang="es-ES_tradnl" sz="1800" b="1" dirty="0" err="1">
                <a:solidFill>
                  <a:srgbClr val="00B050"/>
                </a:solidFill>
              </a:rPr>
              <a:t>may</a:t>
            </a:r>
            <a:r>
              <a:rPr lang="es-ES_tradnl" sz="1800" b="1" dirty="0">
                <a:solidFill>
                  <a:srgbClr val="00B050"/>
                </a:solidFill>
              </a:rPr>
              <a:t>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5389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993158-584A-DDA0-DE91-F49F84A7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7" y="1393535"/>
            <a:ext cx="11790334" cy="437816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6F100EEF-B641-8459-9543-12BA20AAC2E2}"/>
              </a:ext>
            </a:extLst>
          </p:cNvPr>
          <p:cNvSpPr txBox="1">
            <a:spLocks/>
          </p:cNvSpPr>
          <p:nvPr/>
        </p:nvSpPr>
        <p:spPr>
          <a:xfrm>
            <a:off x="296844" y="6044406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Plantas no generando son las que al menos no han operado en los últimos 12 meses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13A393E-3E94-135C-9CFE-34F9E90DE199}"/>
              </a:ext>
            </a:extLst>
          </p:cNvPr>
          <p:cNvSpPr/>
          <p:nvPr/>
        </p:nvSpPr>
        <p:spPr bwMode="auto">
          <a:xfrm>
            <a:off x="10562598" y="3856192"/>
            <a:ext cx="144777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1344E8-620C-7122-FC03-A6E57CD6B66D}"/>
              </a:ext>
            </a:extLst>
          </p:cNvPr>
          <p:cNvSpPr/>
          <p:nvPr/>
        </p:nvSpPr>
        <p:spPr bwMode="auto">
          <a:xfrm>
            <a:off x="4633196" y="1667107"/>
            <a:ext cx="1462804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5AA98C-0F6A-07F0-BF9C-B9CF24F71652}"/>
              </a:ext>
            </a:extLst>
          </p:cNvPr>
          <p:cNvSpPr/>
          <p:nvPr/>
        </p:nvSpPr>
        <p:spPr bwMode="auto">
          <a:xfrm>
            <a:off x="10547566" y="1667107"/>
            <a:ext cx="1347588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85A392-9936-BB33-DC94-CB0B986F8609}"/>
              </a:ext>
            </a:extLst>
          </p:cNvPr>
          <p:cNvSpPr/>
          <p:nvPr/>
        </p:nvSpPr>
        <p:spPr bwMode="auto">
          <a:xfrm>
            <a:off x="4633195" y="3807747"/>
            <a:ext cx="1462803" cy="138314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F54475-49F6-2458-ED6E-0B9D1EF36A52}"/>
              </a:ext>
            </a:extLst>
          </p:cNvPr>
          <p:cNvSpPr txBox="1"/>
          <p:nvPr/>
        </p:nvSpPr>
        <p:spPr>
          <a:xfrm>
            <a:off x="8553920" y="397995"/>
            <a:ext cx="353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</a:t>
            </a:r>
            <a:r>
              <a:rPr lang="es-ES_tradnl" sz="1800" b="1" dirty="0" err="1">
                <a:solidFill>
                  <a:schemeClr val="accent4">
                    <a:lumMod val="75000"/>
                  </a:schemeClr>
                </a:solidFill>
              </a:rPr>
              <a:t>ago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</a:t>
            </a:r>
            <a:r>
              <a:rPr lang="es-ES_tradnl" sz="1800" b="1" dirty="0" err="1">
                <a:solidFill>
                  <a:srgbClr val="00B050"/>
                </a:solidFill>
              </a:rPr>
              <a:t>may</a:t>
            </a:r>
            <a:r>
              <a:rPr lang="es-ES_tradnl" sz="1800" b="1" dirty="0">
                <a:solidFill>
                  <a:srgbClr val="00B050"/>
                </a:solidFill>
              </a:rPr>
              <a:t>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4618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454,33,IX. ¿Qué normas se han modificado y qué normas se van a aprobar en los próximos meses? (1/2)"/>
</p:tagLst>
</file>

<file path=ppt/theme/theme1.xml><?xml version="1.0" encoding="utf-8"?>
<a:theme xmlns:a="http://schemas.openxmlformats.org/drawingml/2006/main" name="Default Design">
  <a:themeElements>
    <a:clrScheme name="Colores COGEN">
      <a:dk1>
        <a:srgbClr val="003366"/>
      </a:dk1>
      <a:lt1>
        <a:srgbClr val="FFFFFF"/>
      </a:lt1>
      <a:dk2>
        <a:srgbClr val="000099"/>
      </a:dk2>
      <a:lt2>
        <a:srgbClr val="92D050"/>
      </a:lt2>
      <a:accent1>
        <a:srgbClr val="00B0F0"/>
      </a:accent1>
      <a:accent2>
        <a:srgbClr val="0070C0"/>
      </a:accent2>
      <a:accent3>
        <a:srgbClr val="FFFFFF"/>
      </a:accent3>
      <a:accent4>
        <a:srgbClr val="FF0000"/>
      </a:accent4>
      <a:accent5>
        <a:srgbClr val="92D050"/>
      </a:accent5>
      <a:accent6>
        <a:srgbClr val="000099"/>
      </a:accent6>
      <a:hlink>
        <a:srgbClr val="0A84FF"/>
      </a:hlink>
      <a:folHlink>
        <a:srgbClr val="99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336699"/>
        </a:dk2>
        <a:lt2>
          <a:srgbClr val="808080"/>
        </a:lt2>
        <a:accent1>
          <a:srgbClr val="C9D3DD"/>
        </a:accent1>
        <a:accent2>
          <a:srgbClr val="7D6D83"/>
        </a:accent2>
        <a:accent3>
          <a:srgbClr val="FFFFFF"/>
        </a:accent3>
        <a:accent4>
          <a:srgbClr val="002A56"/>
        </a:accent4>
        <a:accent5>
          <a:srgbClr val="E1E6EB"/>
        </a:accent5>
        <a:accent6>
          <a:srgbClr val="716276"/>
        </a:accent6>
        <a:hlink>
          <a:srgbClr val="597F8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21b50190-a933-44aa-8d41-635bc26d4c6f">
      <Terms xmlns="http://schemas.microsoft.com/office/infopath/2007/PartnerControls"/>
    </lcf76f155ced4ddcb4097134ff3c332f>
    <TaxCatchAll xmlns="f8e350fb-375d-429d-9f21-962df2426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159670E4A3D42BC1E5DCAF278C2ED" ma:contentTypeVersion="16" ma:contentTypeDescription="Crear nuevo documento." ma:contentTypeScope="" ma:versionID="b1402b79f9b13c36e384d99a5df1140a">
  <xsd:schema xmlns:xsd="http://www.w3.org/2001/XMLSchema" xmlns:xs="http://www.w3.org/2001/XMLSchema" xmlns:p="http://schemas.microsoft.com/office/2006/metadata/properties" xmlns:ns2="21b50190-a933-44aa-8d41-635bc26d4c6f" xmlns:ns3="f8e350fb-375d-429d-9f21-962df2426bae" targetNamespace="http://schemas.microsoft.com/office/2006/metadata/properties" ma:root="true" ma:fieldsID="875956a82b7a6f883856325a2433acd0" ns2:_="" ns3:_="">
    <xsd:import namespace="21b50190-a933-44aa-8d41-635bc26d4c6f"/>
    <xsd:import namespace="f8e350fb-375d-429d-9f21-962df242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0190-a933-44aa-8d41-635bc26d4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89fccff-6d41-400c-b6a5-30ec536aba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50fb-375d-429d-9f21-962df242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ac62-7d94-495a-bae1-8fe3ffe6d449}" ma:internalName="TaxCatchAll" ma:showField="CatchAllData" ma:web="f8e350fb-375d-429d-9f21-962df242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9D123-36CF-4448-8C4C-0E02F0010F1B}">
  <ds:schemaRefs>
    <ds:schemaRef ds:uri="21b50190-a933-44aa-8d41-635bc26d4c6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f8e350fb-375d-429d-9f21-962df2426b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5902D8-F28F-4A43-A8C2-D40785C73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0190-a933-44aa-8d41-635bc26d4c6f"/>
    <ds:schemaRef ds:uri="f8e350fb-375d-429d-9f21-962df242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BA1F-362E-4CA9-A9BB-F438C24D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157235</TotalTime>
  <Words>2573</Words>
  <Application>Microsoft Office PowerPoint</Application>
  <PresentationFormat>Panorámica</PresentationFormat>
  <Paragraphs>204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DIN-Regular</vt:lpstr>
      <vt:lpstr>Times New Roman</vt:lpstr>
      <vt:lpstr>Verdana</vt:lpstr>
      <vt:lpstr>Wingdings</vt:lpstr>
      <vt:lpstr>Default Design</vt:lpstr>
      <vt:lpstr>Presentación de PowerPoint</vt:lpstr>
      <vt:lpstr>Informe de evolución de la cogeneración Resumen de indicadores  </vt:lpstr>
      <vt:lpstr>Informe de evolución de la cogeneración Evolución producción nacional cogeneración REE  </vt:lpstr>
      <vt:lpstr>Informe de evolución de la cogeneración Evolución producción nacional Cogeneración REE (II)     </vt:lpstr>
      <vt:lpstr>Informe de evolución de la cogeneración Evolución liquidación cogeneración CNMC    </vt:lpstr>
      <vt:lpstr>Informe de evolución de la cogeneración Evolución liquidación Cogeneración CNMC (II) </vt:lpstr>
      <vt:lpstr>Informe de evolución de la cogeneración Evolución del parque de Cogeneración</vt:lpstr>
      <vt:lpstr>Presentación de PowerPoint</vt:lpstr>
      <vt:lpstr>Presentación de PowerPoint</vt:lpstr>
      <vt:lpstr>Informe de evolución de la cogeneración Autoconsumo Cogeneración (II)</vt:lpstr>
      <vt:lpstr>Informe de evolución de la cogeneración Evolución de la Potencia</vt:lpstr>
      <vt:lpstr>Informe de evolución de la cogeneración Evolución de la Energía</vt:lpstr>
      <vt:lpstr>Presentación de PowerPoint</vt:lpstr>
      <vt:lpstr>Informe situación Cogeneración: Evolución mensual   </vt:lpstr>
      <vt:lpstr>Informe situación Cogeneración: Evolución diaria   </vt:lpstr>
      <vt:lpstr>Informe situación Cogeneración: Evolución diaria (II)   </vt:lpstr>
      <vt:lpstr>Informe situación Cogeneración: Evolución diaria y quincenal años 2019-2025 </vt:lpstr>
      <vt:lpstr>Presentación de PowerPoint</vt:lpstr>
      <vt:lpstr>Presentación de PowerPoint</vt:lpstr>
    </vt:vector>
  </TitlesOfParts>
  <Company>Neoris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para la presentación de proyectos</dc:title>
  <dc:creator>Fernando Ortega</dc:creator>
  <dc:description>Confidencial// No reproduzca esta información sin la autorización previa de AE, S.A.</dc:description>
  <cp:lastModifiedBy>Fernando Ortega</cp:lastModifiedBy>
  <cp:revision>3901</cp:revision>
  <cp:lastPrinted>2023-11-15T10:39:10Z</cp:lastPrinted>
  <dcterms:created xsi:type="dcterms:W3CDTF">2001-01-02T14:27:54Z</dcterms:created>
  <dcterms:modified xsi:type="dcterms:W3CDTF">2025-09-15T09:30:49Z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</vt:lpwstr>
  </property>
  <property fmtid="{D5CDD505-2E9C-101B-9397-08002B2CF9AE}" pid="3" name="Cliente">
    <vt:lpwstr>Caixa Laietana</vt:lpwstr>
  </property>
  <property fmtid="{D5CDD505-2E9C-101B-9397-08002B2CF9AE}" pid="4" name="Industria">
    <vt:lpwstr>Banking</vt:lpwstr>
  </property>
  <property fmtid="{D5CDD505-2E9C-101B-9397-08002B2CF9AE}" pid="5" name="Fecha presentación">
    <vt:lpwstr>2004-03-12T00:00:00Z</vt:lpwstr>
  </property>
  <property fmtid="{D5CDD505-2E9C-101B-9397-08002B2CF9AE}" pid="6" name="Contacto">
    <vt:lpwstr>Caixa Laeitana</vt:lpwstr>
  </property>
  <property fmtid="{D5CDD505-2E9C-101B-9397-08002B2CF9AE}" pid="7" name="Tecnología">
    <vt:lpwstr>SPS2003</vt:lpwstr>
  </property>
  <property fmtid="{D5CDD505-2E9C-101B-9397-08002B2CF9AE}" pid="8" name="ContentTypeId">
    <vt:lpwstr>0x010100961159670E4A3D42BC1E5DCAF278C2ED</vt:lpwstr>
  </property>
  <property fmtid="{D5CDD505-2E9C-101B-9397-08002B2CF9AE}" pid="9" name="_NewReviewCycle">
    <vt:lpwstr/>
  </property>
  <property fmtid="{D5CDD505-2E9C-101B-9397-08002B2CF9AE}" pid="10" name="MSIP_Label_624b1752-a977-4927-b9e6-e48a43684aee_Enabled">
    <vt:lpwstr>true</vt:lpwstr>
  </property>
  <property fmtid="{D5CDD505-2E9C-101B-9397-08002B2CF9AE}" pid="11" name="MSIP_Label_624b1752-a977-4927-b9e6-e48a43684aee_SetDate">
    <vt:lpwstr>2021-05-09T17:07:55Z</vt:lpwstr>
  </property>
  <property fmtid="{D5CDD505-2E9C-101B-9397-08002B2CF9AE}" pid="12" name="MSIP_Label_624b1752-a977-4927-b9e6-e48a43684aee_Method">
    <vt:lpwstr>Privileged</vt:lpwstr>
  </property>
  <property fmtid="{D5CDD505-2E9C-101B-9397-08002B2CF9AE}" pid="13" name="MSIP_Label_624b1752-a977-4927-b9e6-e48a43684aee_Name">
    <vt:lpwstr>Public</vt:lpwstr>
  </property>
  <property fmtid="{D5CDD505-2E9C-101B-9397-08002B2CF9AE}" pid="14" name="MSIP_Label_624b1752-a977-4927-b9e6-e48a43684aee_SiteId">
    <vt:lpwstr>031a09bc-a2bf-44df-888e-4e09355b7a24</vt:lpwstr>
  </property>
  <property fmtid="{D5CDD505-2E9C-101B-9397-08002B2CF9AE}" pid="15" name="MSIP_Label_624b1752-a977-4927-b9e6-e48a43684aee_ActionId">
    <vt:lpwstr>eb31ab10-ae08-4cde-91c3-0000846b3e2e</vt:lpwstr>
  </property>
  <property fmtid="{D5CDD505-2E9C-101B-9397-08002B2CF9AE}" pid="16" name="MediaServiceImageTags">
    <vt:lpwstr/>
  </property>
</Properties>
</file>