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134" r:id="rId5"/>
    <p:sldId id="2461" r:id="rId6"/>
    <p:sldId id="286" r:id="rId7"/>
    <p:sldId id="1450" r:id="rId8"/>
    <p:sldId id="1456" r:id="rId9"/>
    <p:sldId id="1455" r:id="rId10"/>
    <p:sldId id="1463" r:id="rId11"/>
    <p:sldId id="2454" r:id="rId12"/>
    <p:sldId id="2455" r:id="rId13"/>
    <p:sldId id="1464" r:id="rId14"/>
    <p:sldId id="2459" r:id="rId15"/>
    <p:sldId id="2456" r:id="rId16"/>
    <p:sldId id="2460" r:id="rId17"/>
    <p:sldId id="1475" r:id="rId18"/>
    <p:sldId id="1476" r:id="rId19"/>
    <p:sldId id="1477" r:id="rId20"/>
    <p:sldId id="2452" r:id="rId21"/>
    <p:sldId id="2451" r:id="rId22"/>
    <p:sldId id="2416" r:id="rId23"/>
  </p:sldIdLst>
  <p:sldSz cx="12192000" cy="6858000"/>
  <p:notesSz cx="7104063" cy="10234613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rgbClr val="0B345E"/>
        </a:solidFill>
        <a:latin typeface="Verdana" pitchFamily="34" charset="0"/>
        <a:ea typeface="MS PGothic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rgbClr val="0B345E"/>
        </a:solidFill>
        <a:latin typeface="Verdana" pitchFamily="34" charset="0"/>
        <a:ea typeface="MS PGothic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rgbClr val="0B345E"/>
        </a:solidFill>
        <a:latin typeface="Verdana" pitchFamily="34" charset="0"/>
        <a:ea typeface="MS PGothic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rgbClr val="0B345E"/>
        </a:solidFill>
        <a:latin typeface="Verdana" pitchFamily="34" charset="0"/>
        <a:ea typeface="MS PGothic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rgbClr val="0B345E"/>
        </a:solidFill>
        <a:latin typeface="Verdana" pitchFamily="34" charset="0"/>
        <a:ea typeface="MS PGothic" pitchFamily="34" charset="-128"/>
        <a:cs typeface="Arial" pitchFamily="34" charset="0"/>
      </a:defRPr>
    </a:lvl5pPr>
    <a:lvl6pPr marL="2286000" algn="l" defTabSz="914400" rtl="0" eaLnBrk="1" latinLnBrk="0" hangingPunct="1">
      <a:defRPr sz="1000" kern="1200">
        <a:solidFill>
          <a:srgbClr val="0B345E"/>
        </a:solidFill>
        <a:latin typeface="Verdana" pitchFamily="34" charset="0"/>
        <a:ea typeface="MS PGothic" pitchFamily="34" charset="-128"/>
        <a:cs typeface="Arial" pitchFamily="34" charset="0"/>
      </a:defRPr>
    </a:lvl6pPr>
    <a:lvl7pPr marL="2743200" algn="l" defTabSz="914400" rtl="0" eaLnBrk="1" latinLnBrk="0" hangingPunct="1">
      <a:defRPr sz="1000" kern="1200">
        <a:solidFill>
          <a:srgbClr val="0B345E"/>
        </a:solidFill>
        <a:latin typeface="Verdana" pitchFamily="34" charset="0"/>
        <a:ea typeface="MS PGothic" pitchFamily="34" charset="-128"/>
        <a:cs typeface="Arial" pitchFamily="34" charset="0"/>
      </a:defRPr>
    </a:lvl7pPr>
    <a:lvl8pPr marL="3200400" algn="l" defTabSz="914400" rtl="0" eaLnBrk="1" latinLnBrk="0" hangingPunct="1">
      <a:defRPr sz="1000" kern="1200">
        <a:solidFill>
          <a:srgbClr val="0B345E"/>
        </a:solidFill>
        <a:latin typeface="Verdana" pitchFamily="34" charset="0"/>
        <a:ea typeface="MS PGothic" pitchFamily="34" charset="-128"/>
        <a:cs typeface="Arial" pitchFamily="34" charset="0"/>
      </a:defRPr>
    </a:lvl8pPr>
    <a:lvl9pPr marL="3657600" algn="l" defTabSz="914400" rtl="0" eaLnBrk="1" latinLnBrk="0" hangingPunct="1">
      <a:defRPr sz="1000" kern="1200">
        <a:solidFill>
          <a:srgbClr val="0B345E"/>
        </a:solidFill>
        <a:latin typeface="Verdana" pitchFamily="34" charset="0"/>
        <a:ea typeface="MS PGothic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15" userDrawn="1">
          <p15:clr>
            <a:srgbClr val="A4A3A4"/>
          </p15:clr>
        </p15:guide>
        <p15:guide id="2" userDrawn="1">
          <p15:clr>
            <a:srgbClr val="A4A3A4"/>
          </p15:clr>
        </p15:guide>
        <p15:guide id="3" orient="horz" pos="3636" userDrawn="1">
          <p15:clr>
            <a:srgbClr val="A4A3A4"/>
          </p15:clr>
        </p15:guide>
        <p15:guide id="4" pos="5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55" userDrawn="1">
          <p15:clr>
            <a:srgbClr val="A4A3A4"/>
          </p15:clr>
        </p15:guide>
        <p15:guide id="2" pos="2269" userDrawn="1">
          <p15:clr>
            <a:srgbClr val="A4A3A4"/>
          </p15:clr>
        </p15:guide>
        <p15:guide id="3" orient="horz" pos="3224" userDrawn="1">
          <p15:clr>
            <a:srgbClr val="A4A3A4"/>
          </p15:clr>
        </p15:guide>
        <p15:guide id="4" pos="2239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E297800-0F22-383B-8ECA-C2C44AF1A2B4}" name="Olga Monroy" initials="OM" userId="S::omonroy@aesa.net::214fb99b-6dd9-46bf-8b1f-b2c64165a7b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ga Monroy" initials="O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F1B"/>
    <a:srgbClr val="00B050"/>
    <a:srgbClr val="E7F2FC"/>
    <a:srgbClr val="7FADF1"/>
    <a:srgbClr val="CC6600"/>
    <a:srgbClr val="67A921"/>
    <a:srgbClr val="0E1C6A"/>
    <a:srgbClr val="95C03A"/>
    <a:srgbClr val="C00000"/>
    <a:srgbClr val="EBE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41" autoAdjust="0"/>
    <p:restoredTop sz="77715" autoAdjust="0"/>
  </p:normalViewPr>
  <p:slideViewPr>
    <p:cSldViewPr>
      <p:cViewPr varScale="1">
        <p:scale>
          <a:sx n="70" d="100"/>
          <a:sy n="70" d="100"/>
        </p:scale>
        <p:origin x="1716" y="54"/>
      </p:cViewPr>
      <p:guideLst>
        <p:guide orient="horz" pos="3515"/>
        <p:guide/>
        <p:guide orient="horz" pos="3636"/>
        <p:guide pos="5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3258" y="78"/>
      </p:cViewPr>
      <p:guideLst>
        <p:guide orient="horz" pos="3255"/>
        <p:guide pos="2269"/>
        <p:guide orient="horz" pos="3224"/>
        <p:guide pos="2239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7"/>
          <p:cNvSpPr>
            <a:spLocks noChangeArrowheads="1"/>
          </p:cNvSpPr>
          <p:nvPr/>
        </p:nvSpPr>
        <p:spPr bwMode="auto">
          <a:xfrm>
            <a:off x="487490" y="252065"/>
            <a:ext cx="6462547" cy="35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52" tIns="46977" rIns="93952" bIns="46977"/>
          <a:lstStyle/>
          <a:p>
            <a:pPr>
              <a:buClr>
                <a:srgbClr val="CC3300"/>
              </a:buClr>
              <a:buFont typeface="Wingdings" pitchFamily="2" charset="2"/>
              <a:buNone/>
              <a:defRPr/>
            </a:pPr>
            <a:r>
              <a:rPr lang="en-US" sz="1200">
                <a:solidFill>
                  <a:schemeClr val="tx1"/>
                </a:solidFill>
                <a:cs typeface="+mn-cs"/>
              </a:rPr>
              <a:t>Click to edit Master title style</a:t>
            </a:r>
          </a:p>
        </p:txBody>
      </p:sp>
      <p:sp>
        <p:nvSpPr>
          <p:cNvPr id="10243" name="Text Box 1029"/>
          <p:cNvSpPr txBox="1">
            <a:spLocks noChangeArrowheads="1"/>
          </p:cNvSpPr>
          <p:nvPr/>
        </p:nvSpPr>
        <p:spPr bwMode="auto">
          <a:xfrm>
            <a:off x="148470" y="220964"/>
            <a:ext cx="429216" cy="438218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wrap="none" lIns="93952" tIns="46977" rIns="93952" bIns="46977">
            <a:spAutoFit/>
          </a:bodyPr>
          <a:lstStyle/>
          <a:p>
            <a:pPr marL="114924" indent="-114924" algn="ctr">
              <a:lnSpc>
                <a:spcPct val="65000"/>
              </a:lnSpc>
              <a:spcBef>
                <a:spcPct val="50000"/>
              </a:spcBef>
              <a:buClr>
                <a:srgbClr val="DB8819"/>
              </a:buClr>
              <a:defRPr/>
            </a:pPr>
            <a:r>
              <a:rPr lang="en-US" sz="3300">
                <a:solidFill>
                  <a:srgbClr val="7D85AF"/>
                </a:solidFill>
                <a:latin typeface="Arial" pitchFamily="34" charset="0"/>
                <a:cs typeface="+mn-cs"/>
              </a:rPr>
              <a:t>//</a:t>
            </a:r>
          </a:p>
        </p:txBody>
      </p:sp>
      <p:sp>
        <p:nvSpPr>
          <p:cNvPr id="10244" name="Rectangle 1032"/>
          <p:cNvSpPr>
            <a:spLocks noChangeArrowheads="1"/>
          </p:cNvSpPr>
          <p:nvPr/>
        </p:nvSpPr>
        <p:spPr bwMode="auto">
          <a:xfrm>
            <a:off x="6780767" y="7885879"/>
            <a:ext cx="291136" cy="954227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bg1"/>
            </a:solidFill>
            <a:miter lim="800000"/>
            <a:headEnd/>
            <a:tailEnd/>
          </a:ln>
        </p:spPr>
        <p:txBody>
          <a:bodyPr wrap="none" lIns="93952" tIns="46977" rIns="93952" bIns="46977" anchor="ctr"/>
          <a:lstStyle/>
          <a:p>
            <a:pPr algn="ctr">
              <a:lnSpc>
                <a:spcPct val="95000"/>
              </a:lnSpc>
              <a:spcBef>
                <a:spcPct val="50000"/>
              </a:spcBef>
              <a:buClr>
                <a:srgbClr val="DB8819"/>
              </a:buClr>
              <a:defRPr/>
            </a:pPr>
            <a:endParaRPr lang="es-ES">
              <a:cs typeface="+mn-cs"/>
            </a:endParaRPr>
          </a:p>
        </p:txBody>
      </p:sp>
      <p:sp>
        <p:nvSpPr>
          <p:cNvPr id="10247" name="Rectangle 1035"/>
          <p:cNvSpPr>
            <a:spLocks noChangeArrowheads="1"/>
          </p:cNvSpPr>
          <p:nvPr/>
        </p:nvSpPr>
        <p:spPr bwMode="auto">
          <a:xfrm flipH="1" flipV="1">
            <a:off x="6857995" y="8877747"/>
            <a:ext cx="332399" cy="2520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fld id="{FD4A9C4D-13CA-4907-9C46-57BA7DF4EB01}" type="slidenum">
              <a:rPr lang="es-ES_tradnl" sz="1200">
                <a:solidFill>
                  <a:schemeClr val="bg1"/>
                </a:solidFill>
                <a:latin typeface="Arial" pitchFamily="34" charset="0"/>
                <a:cs typeface="+mn-cs"/>
              </a:rPr>
              <a:pPr algn="ctr" eaLnBrk="0" hangingPunct="0">
                <a:lnSpc>
                  <a:spcPct val="90000"/>
                </a:lnSpc>
                <a:defRPr/>
              </a:pPr>
              <a:t>‹Nº›</a:t>
            </a:fld>
            <a:endParaRPr lang="es-ES_tradnl" sz="120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795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0"/>
            <a:ext cx="3078935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9" tIns="47869" rIns="95739" bIns="47869" numCol="1" anchor="t" anchorCtr="0" compatLnSpc="1">
            <a:prstTxWarp prst="textNoShape">
              <a:avLst/>
            </a:prstTxWarp>
          </a:bodyPr>
          <a:lstStyle>
            <a:lvl1pPr algn="l" defTabSz="957473">
              <a:lnSpc>
                <a:spcPct val="100000"/>
              </a:lnSpc>
              <a:spcBef>
                <a:spcPct val="0"/>
              </a:spcBef>
              <a:buClrTx/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134" y="0"/>
            <a:ext cx="3078935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9" tIns="47869" rIns="95739" bIns="47869" numCol="1" anchor="t" anchorCtr="0" compatLnSpc="1">
            <a:prstTxWarp prst="textNoShape">
              <a:avLst/>
            </a:prstTxWarp>
          </a:bodyPr>
          <a:lstStyle>
            <a:lvl1pPr algn="r" defTabSz="957473">
              <a:lnSpc>
                <a:spcPct val="100000"/>
              </a:lnSpc>
              <a:spcBef>
                <a:spcPct val="0"/>
              </a:spcBef>
              <a:buClrTx/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2875" y="769938"/>
            <a:ext cx="6818313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94" y="4862794"/>
            <a:ext cx="5211676" cy="460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9" tIns="47869" rIns="95739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" y="9722309"/>
            <a:ext cx="3078935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9" tIns="47869" rIns="95739" bIns="47869" numCol="1" anchor="b" anchorCtr="0" compatLnSpc="1">
            <a:prstTxWarp prst="textNoShape">
              <a:avLst/>
            </a:prstTxWarp>
          </a:bodyPr>
          <a:lstStyle>
            <a:lvl1pPr algn="l" defTabSz="957473">
              <a:lnSpc>
                <a:spcPct val="100000"/>
              </a:lnSpc>
              <a:spcBef>
                <a:spcPct val="0"/>
              </a:spcBef>
              <a:buClrTx/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134" y="9722309"/>
            <a:ext cx="3078935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9" tIns="47869" rIns="95739" bIns="47869" numCol="1" anchor="b" anchorCtr="0" compatLnSpc="1">
            <a:prstTxWarp prst="textNoShape">
              <a:avLst/>
            </a:prstTxWarp>
          </a:bodyPr>
          <a:lstStyle>
            <a:lvl1pPr algn="r" defTabSz="957172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2753163-2C9F-4FBC-A235-D0F8CDA03B0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052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53163-2C9F-4FBC-A235-D0F8CDA03B0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3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2647" y="4862794"/>
            <a:ext cx="5779585" cy="4604184"/>
          </a:xfrm>
        </p:spPr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latin typeface="+mj-lt"/>
              </a:rPr>
              <a:t>Con datos del último fichero Cuadros. Se incorporan datos de Tratamiento de Residuos (los comentarios son sólo para cogeneración):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1 	</a:t>
            </a:r>
            <a:r>
              <a:rPr lang="es-ES" dirty="0">
                <a:latin typeface="+mj-lt"/>
              </a:rPr>
              <a:t>La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potencia no generando</a:t>
            </a:r>
            <a:r>
              <a:rPr lang="es-ES" b="1" dirty="0">
                <a:latin typeface="+mj-lt"/>
              </a:rPr>
              <a:t> </a:t>
            </a:r>
            <a:r>
              <a:rPr lang="es-ES" b="0" dirty="0">
                <a:latin typeface="+mj-lt"/>
              </a:rPr>
              <a:t>alcanza los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2,55 GW, </a:t>
            </a:r>
            <a:r>
              <a:rPr lang="es-ES" b="1" dirty="0">
                <a:latin typeface="+mj-lt"/>
              </a:rPr>
              <a:t>la energía anual no generada los 32,33 TWh en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561 instalaciones.</a:t>
            </a:r>
            <a:endParaRPr lang="es-ES" dirty="0">
              <a:highlight>
                <a:srgbClr val="FFFF00"/>
              </a:highlight>
              <a:latin typeface="+mj-lt"/>
            </a:endParaRPr>
          </a:p>
          <a:p>
            <a:pPr marL="561205" indent="-561205" algn="just"/>
            <a:r>
              <a:rPr lang="es-ES" dirty="0">
                <a:latin typeface="+mj-lt"/>
              </a:rPr>
              <a:t>	La </a:t>
            </a:r>
            <a:r>
              <a:rPr lang="es-ES" b="1" dirty="0">
                <a:latin typeface="+mj-lt"/>
              </a:rPr>
              <a:t>potencia de las plantas en TT </a:t>
            </a:r>
            <a:r>
              <a:rPr lang="es-ES" dirty="0">
                <a:latin typeface="+mj-lt"/>
              </a:rPr>
              <a:t>alcanza los </a:t>
            </a:r>
            <a:r>
              <a:rPr lang="es-ES" b="1" dirty="0">
                <a:latin typeface="+mj-lt"/>
              </a:rPr>
              <a:t>2,39 MW</a:t>
            </a:r>
            <a:r>
              <a:rPr lang="es-ES" dirty="0">
                <a:latin typeface="+mj-lt"/>
              </a:rPr>
              <a:t>, la </a:t>
            </a:r>
            <a:r>
              <a:rPr lang="es-ES" b="1" dirty="0">
                <a:latin typeface="+mj-lt"/>
              </a:rPr>
              <a:t>energía anual los 12,00 TWh y las instalaciones 255.</a:t>
            </a:r>
          </a:p>
          <a:p>
            <a:pPr marL="561205" indent="-561205" algn="just"/>
            <a:r>
              <a:rPr lang="es-ES" b="1" dirty="0">
                <a:latin typeface="+mj-lt"/>
              </a:rPr>
              <a:t>	</a:t>
            </a:r>
            <a:r>
              <a:rPr lang="es-ES" dirty="0">
                <a:latin typeface="+mj-lt"/>
              </a:rPr>
              <a:t>La </a:t>
            </a:r>
            <a:r>
              <a:rPr lang="es-ES" b="1" dirty="0">
                <a:latin typeface="+mj-lt"/>
              </a:rPr>
              <a:t>potencia en AC </a:t>
            </a:r>
            <a:r>
              <a:rPr lang="es-ES" dirty="0">
                <a:latin typeface="+mj-lt"/>
              </a:rPr>
              <a:t>alcanza los </a:t>
            </a:r>
            <a:r>
              <a:rPr lang="es-ES" b="1" dirty="0">
                <a:latin typeface="+mj-lt"/>
              </a:rPr>
              <a:t>385 MW, </a:t>
            </a:r>
            <a:r>
              <a:rPr lang="es-ES" dirty="0">
                <a:latin typeface="+mj-lt"/>
              </a:rPr>
              <a:t>la </a:t>
            </a:r>
            <a:r>
              <a:rPr lang="es-ES" b="1" dirty="0">
                <a:latin typeface="+mj-lt"/>
              </a:rPr>
              <a:t>energía anual </a:t>
            </a:r>
            <a:r>
              <a:rPr lang="es-ES" dirty="0">
                <a:latin typeface="+mj-lt"/>
              </a:rPr>
              <a:t>los </a:t>
            </a:r>
            <a:r>
              <a:rPr lang="es-ES" b="1" dirty="0">
                <a:latin typeface="+mj-lt"/>
              </a:rPr>
              <a:t>2,60 TWh y las instalaciones 81.</a:t>
            </a:r>
            <a:endParaRPr lang="es-ES" dirty="0">
              <a:latin typeface="+mj-lt"/>
            </a:endParaRPr>
          </a:p>
          <a:p>
            <a:pPr marL="561205" indent="-561205" algn="just"/>
            <a:r>
              <a:rPr lang="es-ES" dirty="0">
                <a:latin typeface="+mj-lt"/>
              </a:rPr>
              <a:t>	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2 	</a:t>
            </a:r>
            <a:r>
              <a:rPr lang="es-ES" dirty="0">
                <a:latin typeface="+mj-lt"/>
              </a:rPr>
              <a:t>La distribución de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Potencia / Energía</a:t>
            </a:r>
            <a:r>
              <a:rPr lang="es-ES" b="1" dirty="0">
                <a:latin typeface="+mj-lt"/>
              </a:rPr>
              <a:t> de la base registrada </a:t>
            </a:r>
            <a:r>
              <a:rPr lang="es-ES" dirty="0">
                <a:latin typeface="+mj-lt"/>
              </a:rPr>
              <a:t>es la siguiente: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48% no generando, 45% en TT y 7% en A</a:t>
            </a:r>
            <a:r>
              <a:rPr lang="es-ES" b="1" dirty="0">
                <a:latin typeface="+mj-lt"/>
              </a:rPr>
              <a:t>C</a:t>
            </a:r>
            <a:r>
              <a:rPr lang="es-ES" dirty="0">
                <a:latin typeface="+mj-lt"/>
              </a:rPr>
              <a:t>.</a:t>
            </a:r>
          </a:p>
          <a:p>
            <a:pPr marL="561205" indent="-561205" algn="just"/>
            <a:r>
              <a:rPr lang="es-ES" dirty="0">
                <a:latin typeface="+mj-lt"/>
              </a:rPr>
              <a:t>	La distribución de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instalaciones</a:t>
            </a:r>
            <a:r>
              <a:rPr lang="es-ES" b="1" dirty="0">
                <a:latin typeface="+mj-lt"/>
              </a:rPr>
              <a:t> </a:t>
            </a:r>
            <a:r>
              <a:rPr lang="es-ES" dirty="0">
                <a:latin typeface="+mj-lt"/>
              </a:rPr>
              <a:t>de la base registrada es la siguiente: </a:t>
            </a:r>
            <a:r>
              <a:rPr lang="es-ES" b="1" dirty="0">
                <a:latin typeface="+mj-lt"/>
              </a:rPr>
              <a:t>63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% no generando, 28% en TT y 9% en AC.</a:t>
            </a:r>
          </a:p>
          <a:p>
            <a:pPr marL="561205" indent="-561205" algn="just"/>
            <a:r>
              <a:rPr lang="es-ES" dirty="0">
                <a:latin typeface="+mj-lt"/>
              </a:rPr>
              <a:t>	En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Potencia / Energía </a:t>
            </a:r>
            <a:r>
              <a:rPr lang="es-ES" b="1" dirty="0">
                <a:latin typeface="+mj-lt"/>
              </a:rPr>
              <a:t>la relación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AC/TT </a:t>
            </a:r>
            <a:r>
              <a:rPr lang="es-ES" dirty="0">
                <a:latin typeface="+mj-lt"/>
              </a:rPr>
              <a:t>de plantas operando es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18%/82%</a:t>
            </a:r>
            <a:r>
              <a:rPr lang="es-ES" dirty="0">
                <a:latin typeface="+mj-lt"/>
              </a:rPr>
              <a:t>. </a:t>
            </a:r>
          </a:p>
          <a:p>
            <a:pPr marL="561205" indent="-561205" algn="just"/>
            <a:r>
              <a:rPr lang="es-ES" dirty="0">
                <a:latin typeface="+mj-lt"/>
              </a:rPr>
              <a:t>	En </a:t>
            </a:r>
            <a:r>
              <a:rPr lang="es-ES" b="1" dirty="0">
                <a:latin typeface="+mj-lt"/>
              </a:rPr>
              <a:t>número de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instalaciones</a:t>
            </a:r>
            <a:r>
              <a:rPr lang="es-ES" b="1" dirty="0">
                <a:latin typeface="+mj-lt"/>
              </a:rPr>
              <a:t> la relación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AC/TT </a:t>
            </a:r>
            <a:r>
              <a:rPr lang="es-ES" dirty="0">
                <a:latin typeface="+mj-lt"/>
              </a:rPr>
              <a:t>de plantas operando es </a:t>
            </a:r>
            <a:r>
              <a:rPr lang="es-ES" b="1" dirty="0">
                <a:latin typeface="+mj-lt"/>
              </a:rPr>
              <a:t>24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%/76%</a:t>
            </a:r>
            <a:r>
              <a:rPr lang="es-ES" dirty="0">
                <a:latin typeface="+mj-lt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581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53163-2C9F-4FBC-A235-D0F8CDA03B0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38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53163-2C9F-4FBC-A235-D0F8CDA03B0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71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53163-2C9F-4FBC-A235-D0F8CDA03B0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22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53163-2C9F-4FBC-A235-D0F8CDA03B0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Marcador de notas 2">
            <a:extLst>
              <a:ext uri="{FF2B5EF4-FFF2-40B4-BE49-F238E27FC236}">
                <a16:creationId xmlns:a16="http://schemas.microsoft.com/office/drawing/2014/main" id="{E275412E-9A6B-2E55-7535-A4414D3A8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056" y="4955723"/>
            <a:ext cx="6264667" cy="4692980"/>
          </a:xfrm>
        </p:spPr>
        <p:txBody>
          <a:bodyPr/>
          <a:lstStyle/>
          <a:p>
            <a:r>
              <a:rPr lang="es-ES" b="1" dirty="0">
                <a:latin typeface="+mj-lt"/>
              </a:rPr>
              <a:t>Figuras de </a:t>
            </a:r>
            <a:r>
              <a:rPr lang="es-ES" b="1" dirty="0" err="1">
                <a:latin typeface="+mj-lt"/>
              </a:rPr>
              <a:t>izda</a:t>
            </a:r>
            <a:r>
              <a:rPr lang="es-ES" b="1" dirty="0">
                <a:latin typeface="+mj-lt"/>
              </a:rPr>
              <a:t> a </a:t>
            </a:r>
            <a:r>
              <a:rPr lang="es-ES" b="1" dirty="0" err="1">
                <a:latin typeface="+mj-lt"/>
              </a:rPr>
              <a:t>dcha</a:t>
            </a:r>
            <a:r>
              <a:rPr lang="es-ES" b="1" dirty="0">
                <a:latin typeface="+mj-lt"/>
              </a:rPr>
              <a:t> y de arriba abajo para junio 2025:</a:t>
            </a:r>
          </a:p>
          <a:p>
            <a:pPr marL="565770" indent="-565770" algn="just">
              <a:tabLst>
                <a:tab pos="565770" algn="l"/>
              </a:tabLst>
            </a:pPr>
            <a:r>
              <a:rPr lang="es-ES" b="1" dirty="0">
                <a:latin typeface="+mj-lt"/>
              </a:rPr>
              <a:t>Fig. 1 	</a:t>
            </a:r>
            <a:r>
              <a:rPr lang="es-ES" dirty="0">
                <a:latin typeface="+mj-lt"/>
              </a:rPr>
              <a:t>La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producción (1,39 TWh)</a:t>
            </a:r>
            <a:r>
              <a:rPr lang="es-ES" b="1" dirty="0">
                <a:latin typeface="+mj-lt"/>
              </a:rPr>
              <a:t> es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inferior</a:t>
            </a:r>
            <a:r>
              <a:rPr lang="es-ES" b="1" dirty="0">
                <a:latin typeface="+mj-lt"/>
              </a:rPr>
              <a:t> al mismo mes de 2024 (1,44 TWh).</a:t>
            </a:r>
            <a:r>
              <a:rPr lang="es-ES" b="0" dirty="0">
                <a:latin typeface="+mj-lt"/>
              </a:rPr>
              <a:t> </a:t>
            </a:r>
            <a:endParaRPr lang="es-ES" b="1" dirty="0">
              <a:latin typeface="+mj-lt"/>
            </a:endParaRPr>
          </a:p>
          <a:p>
            <a:pPr marL="565770" indent="-565770" algn="just">
              <a:tabLst>
                <a:tab pos="565770" algn="l"/>
              </a:tabLst>
            </a:pPr>
            <a:r>
              <a:rPr lang="es-ES" b="1" dirty="0">
                <a:latin typeface="+mj-lt"/>
              </a:rPr>
              <a:t>Fig. 2 	E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l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acumulado anual</a:t>
            </a:r>
            <a:r>
              <a:rPr lang="es-ES" b="1" dirty="0">
                <a:latin typeface="+mj-lt"/>
              </a:rPr>
              <a:t> es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 inferior</a:t>
            </a:r>
            <a:r>
              <a:rPr lang="es-ES" b="1" dirty="0">
                <a:latin typeface="+mj-lt"/>
              </a:rPr>
              <a:t> al mismo mes del año anterior.</a:t>
            </a:r>
          </a:p>
          <a:p>
            <a:pPr marL="565770" indent="-565770" algn="just">
              <a:tabLst>
                <a:tab pos="565770" algn="l"/>
              </a:tabLst>
            </a:pPr>
            <a:r>
              <a:rPr lang="es-ES" b="1" dirty="0">
                <a:latin typeface="+mj-lt"/>
              </a:rPr>
              <a:t>Fig. 3 	</a:t>
            </a:r>
            <a:r>
              <a:rPr lang="es-ES" dirty="0">
                <a:latin typeface="+mj-lt"/>
              </a:rPr>
              <a:t>Ditto respecto a fig. 2. </a:t>
            </a:r>
          </a:p>
          <a:p>
            <a:pPr marL="565770" indent="-565770" algn="just">
              <a:tabLst>
                <a:tab pos="565770" algn="l"/>
              </a:tabLst>
            </a:pPr>
            <a:r>
              <a:rPr lang="es-ES" b="1" dirty="0">
                <a:latin typeface="+mj-lt"/>
              </a:rPr>
              <a:t>Fig. 4 	</a:t>
            </a:r>
            <a:r>
              <a:rPr lang="es-ES" dirty="0">
                <a:latin typeface="+mj-lt"/>
              </a:rPr>
              <a:t>La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variación mensual</a:t>
            </a:r>
            <a:r>
              <a:rPr lang="es-ES" b="1" dirty="0">
                <a:latin typeface="+mj-lt"/>
              </a:rPr>
              <a:t> es del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-4,0%</a:t>
            </a:r>
            <a:r>
              <a:rPr lang="es-ES" b="1" dirty="0">
                <a:latin typeface="+mj-lt"/>
              </a:rPr>
              <a:t> con el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acumulado anual menor</a:t>
            </a:r>
            <a:r>
              <a:rPr lang="es-ES" b="1" dirty="0">
                <a:latin typeface="+mj-lt"/>
              </a:rPr>
              <a:t> (respecto a 2024)</a:t>
            </a:r>
          </a:p>
          <a:p>
            <a:pPr marL="374407" indent="-374407"/>
            <a:endParaRPr lang="es-E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6864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53163-2C9F-4FBC-A235-D0F8CDA03B0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Marcador de notas 6">
            <a:extLst>
              <a:ext uri="{FF2B5EF4-FFF2-40B4-BE49-F238E27FC236}">
                <a16:creationId xmlns:a16="http://schemas.microsoft.com/office/drawing/2014/main" id="{9B3BEBF8-4640-D63E-BEEB-6E55FF8C10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2511" y="4862794"/>
            <a:ext cx="5940129" cy="4604184"/>
          </a:xfrm>
        </p:spPr>
        <p:txBody>
          <a:bodyPr/>
          <a:lstStyle/>
          <a:p>
            <a:r>
              <a:rPr lang="es-ES" b="1" dirty="0">
                <a:latin typeface="+mj-lt"/>
              </a:rPr>
              <a:t>Figuras de </a:t>
            </a:r>
            <a:r>
              <a:rPr lang="es-ES" b="1" dirty="0" err="1">
                <a:latin typeface="+mj-lt"/>
              </a:rPr>
              <a:t>izda</a:t>
            </a:r>
            <a:r>
              <a:rPr lang="es-ES" b="1" dirty="0">
                <a:latin typeface="+mj-lt"/>
              </a:rPr>
              <a:t> a </a:t>
            </a:r>
            <a:r>
              <a:rPr lang="es-ES" b="1" dirty="0" err="1">
                <a:latin typeface="+mj-lt"/>
              </a:rPr>
              <a:t>dcha</a:t>
            </a:r>
            <a:r>
              <a:rPr lang="es-ES" b="1" dirty="0">
                <a:latin typeface="+mj-lt"/>
              </a:rPr>
              <a:t> y de arriba abajo (junio 2025)</a:t>
            </a:r>
          </a:p>
          <a:p>
            <a:pPr marL="557914" indent="-557914" algn="just"/>
            <a:r>
              <a:rPr lang="es-ES" b="1" dirty="0">
                <a:latin typeface="+mj-lt"/>
              </a:rPr>
              <a:t>Fig. 1 	</a:t>
            </a:r>
            <a:r>
              <a:rPr lang="es-ES" dirty="0">
                <a:latin typeface="+mj-lt"/>
              </a:rPr>
              <a:t>La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producción diaria</a:t>
            </a:r>
            <a:r>
              <a:rPr lang="es-ES" b="1" dirty="0">
                <a:latin typeface="+mj-lt"/>
              </a:rPr>
              <a:t> ha alcanzado los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46,21 GWh/día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.</a:t>
            </a:r>
            <a:r>
              <a:rPr lang="es-ES" dirty="0">
                <a:latin typeface="+mj-lt"/>
              </a:rPr>
              <a:t> Ello representa -4,0% de su equivalente del mismo mes de 2024 (48,14 GWh/día).</a:t>
            </a:r>
          </a:p>
          <a:p>
            <a:pPr marL="557914" marR="0" lvl="0" indent="-557914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latin typeface="+mj-lt"/>
              </a:rPr>
              <a:t>Fig. 2 </a:t>
            </a:r>
            <a:r>
              <a:rPr lang="es-ES" b="0" dirty="0">
                <a:latin typeface="+mj-lt"/>
              </a:rPr>
              <a:t>	</a:t>
            </a:r>
            <a:r>
              <a:rPr lang="es-ES" dirty="0">
                <a:latin typeface="+mj-lt"/>
              </a:rPr>
              <a:t>El mes anterior cerró con una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producción de 1,17 TWh</a:t>
            </a:r>
            <a:r>
              <a:rPr lang="es-ES" dirty="0">
                <a:latin typeface="+mj-lt"/>
              </a:rPr>
              <a:t>, ligeramente superior a los 1,33 TWh del mismo mes de 2024. Se pierden 0,06 TWh en el mes.</a:t>
            </a:r>
            <a:endParaRPr lang="es-ES" b="0" dirty="0">
              <a:latin typeface="+mj-lt"/>
            </a:endParaRPr>
          </a:p>
          <a:p>
            <a:pPr marL="557914" marR="0" lvl="0" indent="-557914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latin typeface="+mj-lt"/>
              </a:rPr>
              <a:t>Fig. 3 	</a:t>
            </a:r>
            <a:r>
              <a:rPr lang="es-ES" dirty="0">
                <a:latin typeface="+mj-lt"/>
              </a:rPr>
              <a:t>La producción diaria ha sido de 46,21 GWh/día. Los valores diarios son similares a los del mismo mes de 2024, pero inferiores a los de 2023. </a:t>
            </a:r>
          </a:p>
          <a:p>
            <a:pPr marL="557914" indent="-557914" algn="just"/>
            <a:r>
              <a:rPr lang="es-ES" b="1" dirty="0">
                <a:latin typeface="+mj-lt"/>
              </a:rPr>
              <a:t>Fig. 4 	</a:t>
            </a:r>
            <a:r>
              <a:rPr lang="es-ES" dirty="0">
                <a:latin typeface="+mj-lt"/>
              </a:rPr>
              <a:t>El mes actual cerró con una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producción de 1,39 TWh</a:t>
            </a:r>
            <a:r>
              <a:rPr lang="es-ES" dirty="0">
                <a:latin typeface="+mj-lt"/>
              </a:rPr>
              <a:t>, ligeramente inferior a los 1,44 TWh del mismo mes de 2024. Se pierden 0,06 TWh en el mes.</a:t>
            </a:r>
          </a:p>
          <a:p>
            <a:endParaRPr lang="es-ES" dirty="0"/>
          </a:p>
          <a:p>
            <a:pPr marL="557914" indent="-557914" algn="just"/>
            <a:r>
              <a:rPr lang="es-ES" dirty="0">
                <a:highlight>
                  <a:srgbClr val="FFFF00"/>
                </a:highlight>
                <a:latin typeface="+mj-lt"/>
              </a:rPr>
              <a:t>Nota.-</a:t>
            </a:r>
          </a:p>
          <a:p>
            <a:pPr algn="just"/>
            <a:r>
              <a:rPr lang="es-ES" dirty="0">
                <a:highlight>
                  <a:srgbClr val="FFFF00"/>
                </a:highlight>
                <a:latin typeface="+mj-lt"/>
              </a:rPr>
              <a:t>Los datos de la primera quincena de julio muestran una ligera mejoría con energía de cogeneración ligeramente superior a 2024, lo que va reduciendo l</a:t>
            </a:r>
            <a:r>
              <a:rPr lang="es-ES" sz="12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itchFamily="18" charset="0"/>
                <a:ea typeface="MS PGothic" pitchFamily="34" charset="-128"/>
                <a:cs typeface="+mn-cs"/>
              </a:rPr>
              <a:t>entamente l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a brecha acumulada en la comparación de ambos años.</a:t>
            </a:r>
            <a:endParaRPr lang="es-ES" dirty="0">
              <a:latin typeface="+mj-lt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2724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53163-2C9F-4FBC-A235-D0F8CDA03B0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EC85F9A-226D-C9FC-E8E9-20A0995678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>
                <a:latin typeface="+mj-lt"/>
              </a:rPr>
              <a:t>Figuras de </a:t>
            </a:r>
            <a:r>
              <a:rPr lang="es-ES" b="1" dirty="0" err="1">
                <a:latin typeface="+mj-lt"/>
              </a:rPr>
              <a:t>izda</a:t>
            </a:r>
            <a:r>
              <a:rPr lang="es-ES" b="1" dirty="0">
                <a:latin typeface="+mj-lt"/>
              </a:rPr>
              <a:t> a </a:t>
            </a:r>
            <a:r>
              <a:rPr lang="es-ES" b="1" dirty="0" err="1">
                <a:latin typeface="+mj-lt"/>
              </a:rPr>
              <a:t>dcha</a:t>
            </a:r>
            <a:r>
              <a:rPr lang="es-ES" b="1" dirty="0">
                <a:latin typeface="+mj-lt"/>
              </a:rPr>
              <a:t> y de arriba abajo (junio 2025)</a:t>
            </a:r>
          </a:p>
          <a:p>
            <a:pPr marL="557914" indent="-557914" algn="just"/>
            <a:r>
              <a:rPr lang="es-ES" b="1" dirty="0">
                <a:latin typeface="+mj-lt"/>
              </a:rPr>
              <a:t>Fig. 1 	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Producción diaria ligeramente inferior</a:t>
            </a:r>
            <a:r>
              <a:rPr lang="es-ES" dirty="0">
                <a:latin typeface="+mj-lt"/>
              </a:rPr>
              <a:t> al mismo mes de 2024.</a:t>
            </a:r>
            <a:endParaRPr lang="es-ES" dirty="0">
              <a:solidFill>
                <a:srgbClr val="FF0000"/>
              </a:solidFill>
              <a:latin typeface="+mj-lt"/>
            </a:endParaRPr>
          </a:p>
          <a:p>
            <a:pPr marL="557914" indent="-557914" algn="just"/>
            <a:r>
              <a:rPr lang="es-ES" b="1" dirty="0">
                <a:latin typeface="+mj-lt"/>
              </a:rPr>
              <a:t>Fig. 2 	</a:t>
            </a:r>
            <a:r>
              <a:rPr lang="es-ES" dirty="0">
                <a:latin typeface="+mj-lt"/>
              </a:rPr>
              <a:t>Ditto del comentario anterior.</a:t>
            </a:r>
          </a:p>
          <a:p>
            <a:pPr marL="557914" indent="-557914" algn="just"/>
            <a:r>
              <a:rPr lang="es-ES" b="1" dirty="0">
                <a:latin typeface="+mj-lt"/>
              </a:rPr>
              <a:t>Fig. 3 	</a:t>
            </a:r>
            <a:r>
              <a:rPr lang="es-ES" dirty="0">
                <a:latin typeface="+mj-lt"/>
              </a:rPr>
              <a:t>La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variación anual </a:t>
            </a:r>
            <a:r>
              <a:rPr lang="es-ES" dirty="0">
                <a:latin typeface="+mj-lt"/>
              </a:rPr>
              <a:t>muestra un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comportamiento peor </a:t>
            </a:r>
            <a:r>
              <a:rPr lang="es-ES" b="1" dirty="0">
                <a:latin typeface="+mj-lt"/>
              </a:rPr>
              <a:t>que en 2024, manteniéndose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la diferencia</a:t>
            </a:r>
            <a:r>
              <a:rPr lang="es-ES" dirty="0">
                <a:latin typeface="+mj-lt"/>
              </a:rPr>
              <a:t>.</a:t>
            </a:r>
          </a:p>
          <a:p>
            <a:pPr marL="557914" indent="-557914" algn="just"/>
            <a:r>
              <a:rPr lang="es-ES" b="1" dirty="0">
                <a:latin typeface="+mj-lt"/>
              </a:rPr>
              <a:t>Fig. 4 </a:t>
            </a:r>
            <a:r>
              <a:rPr lang="es-ES" b="0" dirty="0">
                <a:latin typeface="+mj-lt"/>
              </a:rPr>
              <a:t>	La gráfica del acumulado anual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muestra un promedio de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42,4 GWh/día </a:t>
            </a:r>
            <a:r>
              <a:rPr lang="es-ES" b="0" dirty="0">
                <a:highlight>
                  <a:srgbClr val="FFFF00"/>
                </a:highlight>
                <a:latin typeface="+mj-lt"/>
              </a:rPr>
              <a:t>inferior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al de 2024 (43,8 GWh/día).</a:t>
            </a:r>
            <a:r>
              <a:rPr lang="es-ES" dirty="0">
                <a:latin typeface="+mj-lt"/>
              </a:rPr>
              <a:t> </a:t>
            </a:r>
          </a:p>
          <a:p>
            <a:endParaRPr lang="es-ES" dirty="0"/>
          </a:p>
          <a:p>
            <a:pPr marL="557914" indent="-557914" algn="just"/>
            <a:r>
              <a:rPr lang="es-ES" sz="12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itchFamily="18" charset="0"/>
                <a:ea typeface="MS PGothic" pitchFamily="34" charset="-128"/>
                <a:cs typeface="+mn-cs"/>
              </a:rPr>
              <a:t>Nota.-</a:t>
            </a:r>
          </a:p>
          <a:p>
            <a:pPr algn="just"/>
            <a:r>
              <a:rPr lang="es-ES" sz="12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itchFamily="18" charset="0"/>
                <a:ea typeface="MS PGothic" pitchFamily="34" charset="-128"/>
                <a:cs typeface="+mn-cs"/>
              </a:rPr>
              <a:t>Los datos de la primera quincena de julio muestran una ligera mejoría con energía de cogeneración ligeramente superior a 2024, lo que va reduciendo lentamente la brecha acumulada en la comparación de ambos años.</a:t>
            </a:r>
          </a:p>
        </p:txBody>
      </p:sp>
    </p:spTree>
    <p:extLst>
      <p:ext uri="{BB962C8B-B14F-4D97-AF65-F5344CB8AC3E}">
        <p14:creationId xmlns:p14="http://schemas.microsoft.com/office/powerpoint/2010/main" val="3687354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429401" y="4909456"/>
            <a:ext cx="6341489" cy="5048132"/>
          </a:xfrm>
        </p:spPr>
        <p:txBody>
          <a:bodyPr/>
          <a:lstStyle/>
          <a:p>
            <a:r>
              <a:rPr lang="es-ES" b="1" dirty="0">
                <a:latin typeface="+mj-lt"/>
              </a:rPr>
              <a:t>Figuras de </a:t>
            </a:r>
            <a:r>
              <a:rPr lang="es-ES" b="1" dirty="0" err="1">
                <a:latin typeface="+mj-lt"/>
              </a:rPr>
              <a:t>izda</a:t>
            </a:r>
            <a:r>
              <a:rPr lang="es-ES" b="1" dirty="0">
                <a:latin typeface="+mj-lt"/>
              </a:rPr>
              <a:t> a </a:t>
            </a:r>
            <a:r>
              <a:rPr lang="es-ES" b="1" dirty="0" err="1">
                <a:latin typeface="+mj-lt"/>
              </a:rPr>
              <a:t>dcha</a:t>
            </a:r>
            <a:r>
              <a:rPr lang="es-ES" b="1" dirty="0">
                <a:latin typeface="+mj-lt"/>
              </a:rPr>
              <a:t> y de arriba abajo (junio 2025)</a:t>
            </a:r>
          </a:p>
          <a:p>
            <a:pPr marL="464105" marR="0" lvl="0" indent="-464105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latin typeface="+mj-lt"/>
              </a:rPr>
              <a:t>Fig. 1 	</a:t>
            </a:r>
            <a:r>
              <a:rPr lang="es-ES" b="0" dirty="0">
                <a:latin typeface="+mj-lt"/>
              </a:rPr>
              <a:t>La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potencia diaria promedio quincenal ligeramente inferior a </a:t>
            </a:r>
            <a:r>
              <a:rPr lang="es-ES" b="1" noProof="0" dirty="0">
                <a:highlight>
                  <a:srgbClr val="FFFF00"/>
                </a:highlight>
                <a:latin typeface="+mj-lt"/>
              </a:rPr>
              <a:t>2024</a:t>
            </a:r>
            <a:r>
              <a:rPr lang="es-ES" b="1" noProof="0" dirty="0">
                <a:latin typeface="+mj-lt"/>
              </a:rPr>
              <a:t>, e inferior a 2023</a:t>
            </a:r>
            <a:r>
              <a:rPr lang="es-ES" dirty="0">
                <a:latin typeface="+mj-lt"/>
              </a:rPr>
              <a:t>.</a:t>
            </a:r>
          </a:p>
          <a:p>
            <a:pPr marL="464105" marR="0" lvl="0" indent="-464105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latin typeface="+mj-lt"/>
              </a:rPr>
              <a:t>Fig. 2 	La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energía diaria promedio </a:t>
            </a:r>
            <a:r>
              <a:rPr lang="es-ES" sz="1200" b="1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itchFamily="18" charset="0"/>
                <a:ea typeface="MS PGothic" pitchFamily="34" charset="-128"/>
                <a:cs typeface="+mn-cs"/>
              </a:rPr>
              <a:t>ligeramente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inferior a 2024</a:t>
            </a:r>
            <a:r>
              <a:rPr lang="es-ES" b="1" dirty="0">
                <a:latin typeface="+mj-lt"/>
              </a:rPr>
              <a:t> e inferior a 2023.</a:t>
            </a:r>
            <a:endParaRPr lang="es-ES" dirty="0">
              <a:latin typeface="+mj-lt"/>
            </a:endParaRPr>
          </a:p>
          <a:p>
            <a:pPr marL="464105" indent="-464105" algn="just"/>
            <a:r>
              <a:rPr lang="es-ES" b="1" dirty="0">
                <a:latin typeface="+mj-lt"/>
              </a:rPr>
              <a:t>Fig. 3 	</a:t>
            </a:r>
            <a:r>
              <a:rPr lang="es-ES" b="0" dirty="0">
                <a:latin typeface="+mj-lt"/>
              </a:rPr>
              <a:t>La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potencia diaria</a:t>
            </a:r>
            <a:r>
              <a:rPr lang="es-ES" b="1" dirty="0">
                <a:latin typeface="+mj-lt"/>
              </a:rPr>
              <a:t> valores ligeramente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inferiores a los de 2024</a:t>
            </a:r>
            <a:r>
              <a:rPr lang="es-ES" b="1" dirty="0">
                <a:latin typeface="+mj-lt"/>
              </a:rPr>
              <a:t>, e inferiores a años anteriores</a:t>
            </a:r>
            <a:r>
              <a:rPr lang="es-ES" dirty="0">
                <a:latin typeface="+mj-lt"/>
              </a:rPr>
              <a:t>.</a:t>
            </a:r>
          </a:p>
          <a:p>
            <a:pPr marL="464105" indent="-464105" algn="just"/>
            <a:r>
              <a:rPr lang="es-ES" b="1" dirty="0">
                <a:latin typeface="+mj-lt"/>
              </a:rPr>
              <a:t>Fig. 4 	</a:t>
            </a:r>
            <a:r>
              <a:rPr lang="es-ES" dirty="0">
                <a:latin typeface="+mj-lt"/>
              </a:rPr>
              <a:t>La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energía diaria promedio quincenal</a:t>
            </a:r>
            <a:r>
              <a:rPr lang="es-ES" b="1" dirty="0">
                <a:latin typeface="+mj-lt"/>
              </a:rPr>
              <a:t> cierra en 723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 GWh/día</a:t>
            </a:r>
            <a:r>
              <a:rPr lang="es-ES" b="1" dirty="0">
                <a:latin typeface="+mj-lt"/>
              </a:rPr>
              <a:t>, inf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erior a 2024</a:t>
            </a:r>
            <a:r>
              <a:rPr lang="es-ES" b="1" dirty="0">
                <a:latin typeface="+mj-lt"/>
              </a:rPr>
              <a:t>, e inferior a años anteriores.</a:t>
            </a:r>
            <a:r>
              <a:rPr lang="es-ES" dirty="0">
                <a:latin typeface="+mj-lt"/>
              </a:rPr>
              <a:t> </a:t>
            </a:r>
            <a:endParaRPr lang="es-ES" dirty="0">
              <a:solidFill>
                <a:srgbClr val="FF0000"/>
              </a:solidFill>
              <a:latin typeface="+mj-lt"/>
            </a:endParaRPr>
          </a:p>
          <a:p>
            <a:pPr marL="464105" indent="-464105" algn="just"/>
            <a:endParaRPr lang="es-ES" dirty="0">
              <a:latin typeface="+mj-lt"/>
            </a:endParaRPr>
          </a:p>
          <a:p>
            <a:pPr marL="557914" indent="-557914" algn="just"/>
            <a:r>
              <a:rPr lang="es-ES" sz="12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itchFamily="18" charset="0"/>
                <a:ea typeface="MS PGothic" pitchFamily="34" charset="-128"/>
                <a:cs typeface="+mn-cs"/>
              </a:rPr>
              <a:t>Nota.-</a:t>
            </a:r>
          </a:p>
          <a:p>
            <a:pPr algn="just"/>
            <a:r>
              <a:rPr lang="es-ES" sz="12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itchFamily="18" charset="0"/>
                <a:ea typeface="MS PGothic" pitchFamily="34" charset="-128"/>
                <a:cs typeface="+mn-cs"/>
              </a:rPr>
              <a:t>Los datos de la primera quincena de julio muestran una ligera mejoría con energía de cogeneración ligeramente superior a 2024, lo que va reduciendo lentamente la brecha acumulada en la comparación de ambos años.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53163-2C9F-4FBC-A235-D0F8CDA03B0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8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53163-2C9F-4FBC-A235-D0F8CDA03B0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286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53163-2C9F-4FBC-A235-D0F8CDA03B0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43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249201" y="4862794"/>
            <a:ext cx="6528850" cy="4939922"/>
          </a:xfrm>
        </p:spPr>
        <p:txBody>
          <a:bodyPr/>
          <a:lstStyle/>
          <a:p>
            <a:pPr algn="just"/>
            <a:r>
              <a:rPr lang="es-ES" sz="1100" dirty="0">
                <a:latin typeface="+mj-lt"/>
              </a:rPr>
              <a:t>Tablas de arriba abajo (cifras en verde positivas)</a:t>
            </a:r>
          </a:p>
          <a:p>
            <a:pPr marL="561205" indent="-561205" algn="just"/>
            <a:r>
              <a:rPr lang="es-ES" sz="1100" b="1" dirty="0">
                <a:latin typeface="+mj-lt"/>
              </a:rPr>
              <a:t>Tabla 1 	</a:t>
            </a:r>
            <a:r>
              <a:rPr lang="es-ES" sz="1100" dirty="0">
                <a:latin typeface="+mj-lt"/>
              </a:rPr>
              <a:t>Los datos de REE de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junio 2025 </a:t>
            </a:r>
            <a:r>
              <a:rPr lang="es-ES" sz="1100" dirty="0">
                <a:latin typeface="+mj-lt"/>
              </a:rPr>
              <a:t>muestran 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Producción mes</a:t>
            </a:r>
            <a:r>
              <a:rPr lang="es-ES" sz="1100" dirty="0">
                <a:latin typeface="+mj-lt"/>
              </a:rPr>
              <a:t>: ligeramente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menor</a:t>
            </a:r>
            <a:r>
              <a:rPr lang="es-ES" sz="1100" dirty="0">
                <a:latin typeface="+mj-lt"/>
              </a:rPr>
              <a:t> que mes anterior y may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or </a:t>
            </a:r>
            <a:r>
              <a:rPr lang="es-ES" sz="1100" dirty="0">
                <a:latin typeface="+mj-lt"/>
              </a:rPr>
              <a:t>que mismo mes año anterior. 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Producción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acumulada año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 </a:t>
            </a:r>
            <a:r>
              <a:rPr lang="es-ES" sz="1100" dirty="0">
                <a:latin typeface="+mj-lt"/>
              </a:rPr>
              <a:t>que mes anterior y ligeramente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menor</a:t>
            </a:r>
            <a:r>
              <a:rPr lang="es-ES" sz="1100" dirty="0">
                <a:latin typeface="+mj-lt"/>
              </a:rPr>
              <a:t> que mismo mes año anterior.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Producción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año móvil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</a:t>
            </a:r>
            <a:r>
              <a:rPr lang="es-ES" sz="1100" dirty="0">
                <a:latin typeface="+mj-lt"/>
              </a:rPr>
              <a:t> que el mes anterior y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</a:t>
            </a:r>
            <a:r>
              <a:rPr lang="es-ES" sz="1100" dirty="0">
                <a:latin typeface="+mj-lt"/>
              </a:rPr>
              <a:t> que el mismo mes año anterior.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Participación mix mes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</a:t>
            </a:r>
            <a:r>
              <a:rPr lang="es-ES" sz="1100" dirty="0">
                <a:latin typeface="+mj-lt"/>
              </a:rPr>
              <a:t> que el mes anterior y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</a:t>
            </a:r>
            <a:r>
              <a:rPr lang="es-ES" sz="1100" dirty="0">
                <a:latin typeface="+mj-lt"/>
              </a:rPr>
              <a:t> que el mismo mes año anterior. 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Participación mix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acumulado año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igual </a:t>
            </a:r>
            <a:r>
              <a:rPr lang="es-ES" sz="1100" dirty="0">
                <a:latin typeface="+mj-lt"/>
              </a:rPr>
              <a:t>que mes anterior y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</a:t>
            </a:r>
            <a:r>
              <a:rPr lang="es-ES" sz="1100" dirty="0">
                <a:latin typeface="+mj-lt"/>
              </a:rPr>
              <a:t> que mismo mes año anterior.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Participación mix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año móvil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</a:t>
            </a:r>
            <a:r>
              <a:rPr lang="es-ES" sz="1100" dirty="0">
                <a:latin typeface="+mj-lt"/>
              </a:rPr>
              <a:t> que mes anterior y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menor</a:t>
            </a:r>
            <a:r>
              <a:rPr lang="es-ES" sz="1100" dirty="0">
                <a:latin typeface="+mj-lt"/>
              </a:rPr>
              <a:t> que mismo mes año anterior.</a:t>
            </a:r>
          </a:p>
          <a:p>
            <a:pPr marL="561205" indent="-561205" algn="just"/>
            <a:r>
              <a:rPr lang="es-ES" sz="1100" b="1" dirty="0">
                <a:latin typeface="+mj-lt"/>
              </a:rPr>
              <a:t>Tabla 2 	</a:t>
            </a:r>
            <a:r>
              <a:rPr lang="es-ES" sz="1100" b="0" dirty="0">
                <a:latin typeface="+mj-lt"/>
              </a:rPr>
              <a:t>Los datos de Retribución de CNMC de marzo</a:t>
            </a:r>
            <a:r>
              <a:rPr lang="es-ES" sz="1100" b="0" dirty="0">
                <a:highlight>
                  <a:srgbClr val="FFFF00"/>
                </a:highlight>
                <a:latin typeface="+mj-lt"/>
              </a:rPr>
              <a:t> 2025 </a:t>
            </a:r>
            <a:r>
              <a:rPr lang="es-ES" sz="1100" b="0" dirty="0">
                <a:latin typeface="+mj-lt"/>
              </a:rPr>
              <a:t>muestran</a:t>
            </a:r>
          </a:p>
          <a:p>
            <a:pPr marL="561205" indent="-561205" algn="just"/>
            <a:r>
              <a:rPr lang="es-ES" sz="1100" b="0" dirty="0">
                <a:latin typeface="+mj-lt"/>
              </a:rPr>
              <a:t>	- </a:t>
            </a:r>
            <a:r>
              <a:rPr lang="es-ES" sz="1100" b="0" dirty="0" err="1">
                <a:highlight>
                  <a:srgbClr val="FFFF00"/>
                </a:highlight>
                <a:latin typeface="+mj-lt"/>
              </a:rPr>
              <a:t>Ri</a:t>
            </a:r>
            <a:r>
              <a:rPr lang="es-ES" sz="1100" b="0" dirty="0">
                <a:highlight>
                  <a:srgbClr val="FFFF00"/>
                </a:highlight>
                <a:latin typeface="+mj-lt"/>
              </a:rPr>
              <a:t>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mes</a:t>
            </a:r>
            <a:r>
              <a:rPr lang="es-ES" sz="1100" dirty="0">
                <a:latin typeface="+mj-lt"/>
              </a:rPr>
              <a:t>: ligeramente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menor</a:t>
            </a:r>
            <a:r>
              <a:rPr lang="es-ES" sz="1100" dirty="0">
                <a:latin typeface="+mj-lt"/>
              </a:rPr>
              <a:t> que mes anterior e igual que mismo mes año anterior. 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</a:t>
            </a:r>
            <a:r>
              <a:rPr lang="es-ES" sz="1100" b="0" dirty="0" err="1">
                <a:latin typeface="+mj-lt"/>
              </a:rPr>
              <a:t>Ri</a:t>
            </a:r>
            <a:r>
              <a:rPr lang="es-ES" sz="1100" b="0" dirty="0">
                <a:latin typeface="+mj-lt"/>
              </a:rPr>
              <a:t>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año móvil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</a:t>
            </a:r>
            <a:r>
              <a:rPr lang="es-ES" sz="1100" dirty="0">
                <a:latin typeface="+mj-lt"/>
              </a:rPr>
              <a:t> que mes anterior y ligeramente men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or</a:t>
            </a:r>
            <a:r>
              <a:rPr lang="es-ES" sz="1100" dirty="0">
                <a:latin typeface="+mj-lt"/>
              </a:rPr>
              <a:t> que mismo mes año anterior.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</a:t>
            </a:r>
            <a:r>
              <a:rPr lang="es-ES" sz="1100" b="0" dirty="0">
                <a:highlight>
                  <a:srgbClr val="FFFF00"/>
                </a:highlight>
                <a:latin typeface="+mj-lt"/>
              </a:rPr>
              <a:t>Ro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mes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</a:t>
            </a:r>
            <a:r>
              <a:rPr lang="es-ES" sz="1100" dirty="0">
                <a:latin typeface="+mj-lt"/>
              </a:rPr>
              <a:t> que mes anterior y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</a:t>
            </a:r>
            <a:r>
              <a:rPr lang="es-ES" sz="1100" dirty="0">
                <a:latin typeface="+mj-lt"/>
              </a:rPr>
              <a:t> que mismo mes año anterior. 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</a:t>
            </a:r>
            <a:r>
              <a:rPr lang="es-ES" sz="1100" b="0" dirty="0">
                <a:latin typeface="+mj-lt"/>
              </a:rPr>
              <a:t>Ro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año móvil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</a:t>
            </a:r>
            <a:r>
              <a:rPr lang="es-ES" sz="1100" dirty="0">
                <a:latin typeface="+mj-lt"/>
              </a:rPr>
              <a:t> que mes anterior y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</a:t>
            </a:r>
            <a:r>
              <a:rPr lang="es-ES" sz="1100" dirty="0">
                <a:latin typeface="+mj-lt"/>
              </a:rPr>
              <a:t> que mismo mes año anterior.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</a:t>
            </a:r>
            <a:r>
              <a:rPr lang="es-ES" sz="1100" b="0" dirty="0" err="1">
                <a:highlight>
                  <a:srgbClr val="FFFF00"/>
                </a:highlight>
                <a:latin typeface="+mj-lt"/>
              </a:rPr>
              <a:t>Rtotal</a:t>
            </a:r>
            <a:r>
              <a:rPr lang="es-ES" sz="1100" b="0" dirty="0">
                <a:highlight>
                  <a:srgbClr val="FFFF00"/>
                </a:highlight>
                <a:latin typeface="+mj-lt"/>
              </a:rPr>
              <a:t>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mes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</a:t>
            </a:r>
            <a:r>
              <a:rPr lang="es-ES" sz="1100" dirty="0">
                <a:latin typeface="+mj-lt"/>
              </a:rPr>
              <a:t> que mes anterior y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</a:t>
            </a:r>
            <a:r>
              <a:rPr lang="es-ES" sz="1100" dirty="0">
                <a:latin typeface="+mj-lt"/>
              </a:rPr>
              <a:t> que mismo mes año anterior. 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</a:t>
            </a:r>
            <a:r>
              <a:rPr lang="es-ES" sz="1100" b="0" dirty="0" err="1">
                <a:latin typeface="+mj-lt"/>
              </a:rPr>
              <a:t>Rtotal</a:t>
            </a:r>
            <a:r>
              <a:rPr lang="es-ES" sz="1100" b="0" dirty="0">
                <a:latin typeface="+mj-lt"/>
              </a:rPr>
              <a:t>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año móvil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</a:t>
            </a:r>
            <a:r>
              <a:rPr lang="es-ES" sz="1100" dirty="0">
                <a:latin typeface="+mj-lt"/>
              </a:rPr>
              <a:t> que mes anterior y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</a:t>
            </a:r>
            <a:r>
              <a:rPr lang="es-ES" sz="1100" dirty="0">
                <a:latin typeface="+mj-lt"/>
              </a:rPr>
              <a:t> que mismo mes año anterior.</a:t>
            </a:r>
          </a:p>
          <a:p>
            <a:pPr marL="561205" indent="-561205" algn="just"/>
            <a:r>
              <a:rPr lang="es-ES" sz="1100" b="1" dirty="0">
                <a:latin typeface="+mj-lt"/>
              </a:rPr>
              <a:t>Tabla 3 	</a:t>
            </a:r>
            <a:r>
              <a:rPr lang="es-ES" sz="1100" b="0" dirty="0">
                <a:latin typeface="+mj-lt"/>
              </a:rPr>
              <a:t>Los datos de detalle de CNMC de marzo 2025 muestran </a:t>
            </a:r>
          </a:p>
          <a:p>
            <a:pPr marL="561205" indent="-561205" algn="just"/>
            <a:r>
              <a:rPr lang="es-ES" sz="1100" b="0" dirty="0">
                <a:latin typeface="+mj-lt"/>
              </a:rPr>
              <a:t>	-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Potencia registrada mes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igual</a:t>
            </a:r>
            <a:r>
              <a:rPr lang="es-ES" sz="1100" dirty="0">
                <a:latin typeface="+mj-lt"/>
              </a:rPr>
              <a:t> que mes anterior y menor que mismo mes año anterior. 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Energía producida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menor</a:t>
            </a:r>
            <a:r>
              <a:rPr lang="es-ES" sz="1100" dirty="0">
                <a:latin typeface="+mj-lt"/>
              </a:rPr>
              <a:t> que mes anterior y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menor</a:t>
            </a:r>
            <a:r>
              <a:rPr lang="es-ES" sz="1100" dirty="0">
                <a:latin typeface="+mj-lt"/>
              </a:rPr>
              <a:t> que mismo mes año anterior.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Instalaciones registradas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igual</a:t>
            </a:r>
            <a:r>
              <a:rPr lang="es-ES" sz="1100" dirty="0">
                <a:latin typeface="+mj-lt"/>
              </a:rPr>
              <a:t> que es anterior e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igual</a:t>
            </a:r>
            <a:r>
              <a:rPr lang="es-ES" sz="1100" dirty="0">
                <a:latin typeface="+mj-lt"/>
              </a:rPr>
              <a:t> que mismo mes año anterior.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Potencia no operando mes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menor</a:t>
            </a:r>
            <a:r>
              <a:rPr lang="es-ES" sz="1100" dirty="0">
                <a:latin typeface="+mj-lt"/>
              </a:rPr>
              <a:t> que mes anterior y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</a:t>
            </a:r>
            <a:r>
              <a:rPr lang="es-ES" sz="1100" dirty="0">
                <a:latin typeface="+mj-lt"/>
              </a:rPr>
              <a:t> que mismo mes año anterior. 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Energía no producida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menor</a:t>
            </a:r>
            <a:r>
              <a:rPr lang="es-ES" sz="1100" dirty="0">
                <a:latin typeface="+mj-lt"/>
              </a:rPr>
              <a:t> que mes anterior y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menor</a:t>
            </a:r>
            <a:r>
              <a:rPr lang="es-ES" sz="1100" dirty="0">
                <a:latin typeface="+mj-lt"/>
              </a:rPr>
              <a:t> que mismo mes año anterior.</a:t>
            </a:r>
          </a:p>
          <a:p>
            <a:pPr marL="561205" indent="-561205" algn="just"/>
            <a:r>
              <a:rPr lang="es-ES" sz="1100" dirty="0">
                <a:latin typeface="+mj-lt"/>
              </a:rPr>
              <a:t>	-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Instalaciones no operando</a:t>
            </a:r>
            <a:r>
              <a:rPr lang="es-ES" sz="1100" dirty="0">
                <a:latin typeface="+mj-lt"/>
              </a:rPr>
              <a:t>: </a:t>
            </a:r>
            <a:r>
              <a:rPr lang="es-ES" sz="1100" dirty="0">
                <a:solidFill>
                  <a:srgbClr val="FF0000"/>
                </a:solidFill>
                <a:latin typeface="+mj-lt"/>
              </a:rPr>
              <a:t>menor </a:t>
            </a:r>
            <a:r>
              <a:rPr lang="es-ES" sz="1100" dirty="0">
                <a:latin typeface="+mj-lt"/>
              </a:rPr>
              <a:t>que mes anterior y </a:t>
            </a:r>
            <a:r>
              <a:rPr lang="es-ES" sz="1100" dirty="0">
                <a:highlight>
                  <a:srgbClr val="FFFF00"/>
                </a:highlight>
                <a:latin typeface="+mj-lt"/>
              </a:rPr>
              <a:t>mayor</a:t>
            </a:r>
            <a:r>
              <a:rPr lang="es-ES" sz="1100" dirty="0">
                <a:latin typeface="+mj-lt"/>
              </a:rPr>
              <a:t> que mismo mes año anterior.</a:t>
            </a:r>
          </a:p>
          <a:p>
            <a:pPr marL="561205" indent="-561205" algn="just"/>
            <a:endParaRPr lang="es-ES" dirty="0">
              <a:highlight>
                <a:srgbClr val="FFFF00"/>
              </a:highlight>
              <a:latin typeface="+mj-lt"/>
            </a:endParaRP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53163-2C9F-4FBC-A235-D0F8CDA03B0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82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" dirty="0">
                <a:latin typeface="+mj-lt"/>
              </a:rPr>
              <a:t>Figuras de </a:t>
            </a:r>
            <a:r>
              <a:rPr lang="es-ES" dirty="0" err="1">
                <a:latin typeface="+mj-lt"/>
              </a:rPr>
              <a:t>izda</a:t>
            </a:r>
            <a:r>
              <a:rPr lang="es-ES" dirty="0">
                <a:latin typeface="+mj-lt"/>
              </a:rPr>
              <a:t> a </a:t>
            </a:r>
            <a:r>
              <a:rPr lang="es-ES" dirty="0" err="1">
                <a:latin typeface="+mj-lt"/>
              </a:rPr>
              <a:t>dcha</a:t>
            </a:r>
            <a:r>
              <a:rPr lang="es-ES" dirty="0">
                <a:latin typeface="+mj-lt"/>
              </a:rPr>
              <a:t> y de arriba a abajo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1 	</a:t>
            </a:r>
            <a:r>
              <a:rPr lang="es-ES" dirty="0">
                <a:latin typeface="+mj-lt"/>
              </a:rPr>
              <a:t>La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producción mensual alcanza los 1,37 TWh</a:t>
            </a:r>
            <a:r>
              <a:rPr lang="es-ES" dirty="0">
                <a:latin typeface="+mj-lt"/>
              </a:rPr>
              <a:t>, con el promedio en año móvil en los 1,35 TWh/mes.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2 	</a:t>
            </a:r>
            <a:r>
              <a:rPr lang="es-ES" dirty="0">
                <a:latin typeface="+mj-lt"/>
              </a:rPr>
              <a:t>La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participación mensual en el mix </a:t>
            </a:r>
            <a:r>
              <a:rPr lang="es-ES" dirty="0">
                <a:latin typeface="+mj-lt"/>
              </a:rPr>
              <a:t>de generación nacional alcanza el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6,0%</a:t>
            </a:r>
            <a:r>
              <a:rPr lang="es-ES" dirty="0">
                <a:latin typeface="+mj-lt"/>
              </a:rPr>
              <a:t>, lo que supone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-7,3 </a:t>
            </a:r>
            <a:r>
              <a:rPr lang="es-ES" dirty="0" err="1">
                <a:highlight>
                  <a:srgbClr val="FFFF00"/>
                </a:highlight>
                <a:latin typeface="+mj-lt"/>
              </a:rPr>
              <a:t>pts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 </a:t>
            </a:r>
            <a:r>
              <a:rPr lang="es-ES" dirty="0">
                <a:latin typeface="+mj-lt"/>
              </a:rPr>
              <a:t>respecto al máximo mensual histórico (13,3%, junio 2013). 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3 	</a:t>
            </a:r>
            <a:r>
              <a:rPr lang="es-ES" dirty="0">
                <a:latin typeface="+mj-lt"/>
              </a:rPr>
              <a:t>La variación mes-mes de la producción es -7,3% acumulando </a:t>
            </a:r>
            <a:r>
              <a:rPr lang="es-ES" b="1" dirty="0">
                <a:latin typeface="+mj-lt"/>
              </a:rPr>
              <a:t>2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 meses en negativo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.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4 	</a:t>
            </a:r>
            <a:r>
              <a:rPr lang="es-ES" dirty="0">
                <a:latin typeface="+mj-lt"/>
              </a:rPr>
              <a:t>La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participación anual en el mix de generación </a:t>
            </a:r>
            <a:r>
              <a:rPr lang="es-ES" dirty="0">
                <a:latin typeface="+mj-lt"/>
              </a:rPr>
              <a:t>nacional alcanza el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6,1%</a:t>
            </a:r>
            <a:r>
              <a:rPr lang="es-ES" dirty="0">
                <a:latin typeface="+mj-lt"/>
              </a:rPr>
              <a:t>, lo que supone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-5,5 </a:t>
            </a:r>
            <a:r>
              <a:rPr lang="es-ES" dirty="0" err="1">
                <a:highlight>
                  <a:srgbClr val="FFFF00"/>
                </a:highlight>
                <a:latin typeface="+mj-lt"/>
              </a:rPr>
              <a:t>pts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 </a:t>
            </a:r>
            <a:r>
              <a:rPr lang="es-ES" dirty="0">
                <a:latin typeface="+mj-lt"/>
              </a:rPr>
              <a:t>respecto al máximo histórico (11,6%, 2012).</a:t>
            </a:r>
          </a:p>
        </p:txBody>
      </p:sp>
    </p:spTree>
    <p:extLst>
      <p:ext uri="{BB962C8B-B14F-4D97-AF65-F5344CB8AC3E}">
        <p14:creationId xmlns:p14="http://schemas.microsoft.com/office/powerpoint/2010/main" val="1968535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" dirty="0">
                <a:latin typeface="+mj-lt"/>
              </a:rPr>
              <a:t>Figuras de arriba abajo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1 	</a:t>
            </a:r>
            <a:r>
              <a:rPr lang="es-ES" dirty="0">
                <a:latin typeface="+mj-lt"/>
              </a:rPr>
              <a:t>La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producción mensual alcanza los 1,37TWh</a:t>
            </a:r>
            <a:r>
              <a:rPr lang="es-ES" dirty="0">
                <a:latin typeface="+mj-lt"/>
              </a:rPr>
              <a:t>. Eso supone un</a:t>
            </a:r>
            <a:r>
              <a:rPr lang="es-ES" b="1" dirty="0">
                <a:latin typeface="+mj-lt"/>
              </a:rPr>
              <a:t>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-7,0% en energía mes a mes </a:t>
            </a:r>
            <a:r>
              <a:rPr lang="es-ES" dirty="0">
                <a:latin typeface="+mj-lt"/>
              </a:rPr>
              <a:t>(con un déficit de 0,1 TWh en el mes).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2 	La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variación anua</a:t>
            </a:r>
            <a:r>
              <a:rPr lang="es-ES" b="1" dirty="0">
                <a:latin typeface="+mj-lt"/>
              </a:rPr>
              <a:t>l (respecto a 2024) es -0,2%</a:t>
            </a:r>
            <a:r>
              <a:rPr lang="es-ES" b="0" dirty="0">
                <a:highlight>
                  <a:srgbClr val="FFFF00"/>
                </a:highlight>
                <a:latin typeface="+mj-lt"/>
              </a:rPr>
              <a:t>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104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" dirty="0">
                <a:latin typeface="+mj-lt"/>
              </a:rPr>
              <a:t>Figuras de </a:t>
            </a:r>
            <a:r>
              <a:rPr lang="es-ES" dirty="0" err="1">
                <a:latin typeface="+mj-lt"/>
              </a:rPr>
              <a:t>izda</a:t>
            </a:r>
            <a:r>
              <a:rPr lang="es-ES" dirty="0">
                <a:latin typeface="+mj-lt"/>
              </a:rPr>
              <a:t> a </a:t>
            </a:r>
            <a:r>
              <a:rPr lang="es-ES" dirty="0" err="1">
                <a:latin typeface="+mj-lt"/>
              </a:rPr>
              <a:t>dcha</a:t>
            </a:r>
            <a:r>
              <a:rPr lang="es-ES" dirty="0">
                <a:latin typeface="+mj-lt"/>
              </a:rPr>
              <a:t> y de arriba abajo (respecto al mismo mes del año anterior)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1 	</a:t>
            </a:r>
            <a:r>
              <a:rPr lang="es-ES" dirty="0">
                <a:latin typeface="+mj-lt"/>
              </a:rPr>
              <a:t>La retribución Ri mensual (0,16 M€, </a:t>
            </a:r>
            <a:r>
              <a:rPr lang="es-ES" dirty="0" err="1">
                <a:latin typeface="+mj-lt"/>
              </a:rPr>
              <a:t>liq</a:t>
            </a:r>
            <a:r>
              <a:rPr lang="es-ES" dirty="0">
                <a:latin typeface="+mj-lt"/>
              </a:rPr>
              <a:t>. 4/25) igual y el acumulado en el año móvil +7,6% hasta los </a:t>
            </a:r>
            <a:r>
              <a:rPr lang="es-ES" b="1" dirty="0">
                <a:latin typeface="+mj-lt"/>
              </a:rPr>
              <a:t>2,07 M€</a:t>
            </a:r>
            <a:r>
              <a:rPr lang="es-ES" dirty="0">
                <a:latin typeface="+mj-lt"/>
              </a:rPr>
              <a:t>.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2 	</a:t>
            </a:r>
            <a:r>
              <a:rPr lang="es-ES" dirty="0">
                <a:latin typeface="+mj-lt"/>
              </a:rPr>
              <a:t>La retribución Ro mensual (79,32 M€, </a:t>
            </a:r>
            <a:r>
              <a:rPr lang="es-ES" dirty="0" err="1">
                <a:latin typeface="+mj-lt"/>
              </a:rPr>
              <a:t>liq</a:t>
            </a:r>
            <a:r>
              <a:rPr lang="es-ES" dirty="0">
                <a:latin typeface="+mj-lt"/>
              </a:rPr>
              <a:t>. 4/25) sube significativamente y el acumulado en año móvil alcanza +28,5%,0 hasta los </a:t>
            </a:r>
            <a:r>
              <a:rPr lang="es-ES" b="1" dirty="0">
                <a:latin typeface="+mj-lt"/>
              </a:rPr>
              <a:t>847,4€</a:t>
            </a:r>
            <a:r>
              <a:rPr lang="es-ES" dirty="0">
                <a:latin typeface="+mj-lt"/>
              </a:rPr>
              <a:t>.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3 	</a:t>
            </a:r>
            <a:r>
              <a:rPr lang="es-ES" dirty="0">
                <a:latin typeface="+mj-lt"/>
              </a:rPr>
              <a:t>Ditto de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la retribución Total mensual (79,48 M€, </a:t>
            </a:r>
            <a:r>
              <a:rPr lang="es-ES" dirty="0" err="1">
                <a:highlight>
                  <a:srgbClr val="FFFF00"/>
                </a:highlight>
                <a:latin typeface="+mj-lt"/>
              </a:rPr>
              <a:t>liq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. 4/25) sube</a:t>
            </a:r>
            <a:r>
              <a:rPr lang="es-ES" dirty="0">
                <a:latin typeface="+mj-lt"/>
              </a:rPr>
              <a:t>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y significativamente el acumulado en año móvil </a:t>
            </a:r>
            <a:r>
              <a:rPr lang="es-ES" dirty="0">
                <a:latin typeface="+mj-lt"/>
              </a:rPr>
              <a:t>alcanza +28,5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% hasta los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849,5 M€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.</a:t>
            </a:r>
          </a:p>
          <a:p>
            <a:pPr marL="561205" indent="-561205" algn="just"/>
            <a:r>
              <a:rPr lang="es-ES" dirty="0">
                <a:latin typeface="+mj-lt"/>
              </a:rPr>
              <a:t>	</a:t>
            </a:r>
            <a:r>
              <a:rPr lang="es-ES" b="1" dirty="0">
                <a:latin typeface="+mj-lt"/>
              </a:rPr>
              <a:t>La Energía Vendida es un -23,9% respecto al mismo mes del año 2024 (0,88 TWh vs. 1,16 TWh) y acumula un +2,0% en la comparación a año móvil</a:t>
            </a:r>
            <a:r>
              <a:rPr lang="es-ES" dirty="0">
                <a:latin typeface="+mj-lt"/>
              </a:rPr>
              <a:t>.</a:t>
            </a:r>
          </a:p>
          <a:p>
            <a:pPr marL="561205" indent="-561205" algn="just"/>
            <a:endParaRPr lang="es-ES" dirty="0">
              <a:latin typeface="+mj-lt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511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2648" y="4862794"/>
            <a:ext cx="5578904" cy="4604184"/>
          </a:xfrm>
        </p:spPr>
        <p:txBody>
          <a:bodyPr/>
          <a:lstStyle/>
          <a:p>
            <a:pPr algn="just"/>
            <a:r>
              <a:rPr lang="es-ES" dirty="0">
                <a:latin typeface="+mj-lt"/>
              </a:rPr>
              <a:t>Figuras de </a:t>
            </a:r>
            <a:r>
              <a:rPr lang="es-ES" dirty="0" err="1">
                <a:latin typeface="+mj-lt"/>
              </a:rPr>
              <a:t>izda</a:t>
            </a:r>
            <a:r>
              <a:rPr lang="es-ES" dirty="0">
                <a:latin typeface="+mj-lt"/>
              </a:rPr>
              <a:t> a </a:t>
            </a:r>
            <a:r>
              <a:rPr lang="es-ES" dirty="0" err="1">
                <a:latin typeface="+mj-lt"/>
              </a:rPr>
              <a:t>dcha</a:t>
            </a:r>
            <a:r>
              <a:rPr lang="es-ES" dirty="0">
                <a:latin typeface="+mj-lt"/>
              </a:rPr>
              <a:t> y de arriba abajo</a:t>
            </a:r>
          </a:p>
          <a:p>
            <a:pPr marL="557914" indent="-557914" algn="just"/>
            <a:r>
              <a:rPr lang="es-ES" b="1" dirty="0">
                <a:latin typeface="+mj-lt"/>
              </a:rPr>
              <a:t>Fig. 1 	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La diferencia entre la Potencia Registrada (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5,329 MW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) y la realmente Operativa (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3,137 MW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) aumenta (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2.192 MW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).</a:t>
            </a:r>
          </a:p>
          <a:p>
            <a:pPr marL="557914" indent="-557914" algn="just"/>
            <a:r>
              <a:rPr lang="es-ES" b="1" dirty="0">
                <a:latin typeface="+mj-lt"/>
              </a:rPr>
              <a:t>Fig. 2 	La producción por cogeneración y el precio del pool no muestran un acoplamiento</a:t>
            </a:r>
            <a:r>
              <a:rPr lang="es-ES" dirty="0">
                <a:latin typeface="+mj-lt"/>
              </a:rPr>
              <a:t>.</a:t>
            </a:r>
          </a:p>
          <a:p>
            <a:pPr marL="557914" indent="-557914" algn="just"/>
            <a:r>
              <a:rPr lang="es-ES" b="1" dirty="0">
                <a:latin typeface="+mj-lt"/>
              </a:rPr>
              <a:t>Fig. 3 	</a:t>
            </a:r>
            <a:r>
              <a:rPr lang="es-ES" dirty="0">
                <a:latin typeface="+mj-lt"/>
              </a:rPr>
              <a:t>La diferencia entre el Instalaciones Registradas (</a:t>
            </a:r>
            <a:r>
              <a:rPr lang="es-ES" b="1" dirty="0">
                <a:latin typeface="+mj-lt"/>
              </a:rPr>
              <a:t>899</a:t>
            </a:r>
            <a:r>
              <a:rPr lang="es-ES" dirty="0">
                <a:latin typeface="+mj-lt"/>
              </a:rPr>
              <a:t>) y las Instalaciones Operativas (</a:t>
            </a:r>
            <a:r>
              <a:rPr lang="es-ES" b="1" dirty="0">
                <a:latin typeface="+mj-lt"/>
              </a:rPr>
              <a:t>363</a:t>
            </a:r>
            <a:r>
              <a:rPr lang="es-ES" dirty="0">
                <a:latin typeface="+mj-lt"/>
              </a:rPr>
              <a:t>) aumenta (</a:t>
            </a:r>
            <a:r>
              <a:rPr lang="es-ES" b="1" dirty="0">
                <a:latin typeface="+mj-lt"/>
              </a:rPr>
              <a:t>536</a:t>
            </a:r>
            <a:r>
              <a:rPr lang="es-ES" dirty="0">
                <a:latin typeface="+mj-lt"/>
              </a:rPr>
              <a:t>).</a:t>
            </a:r>
          </a:p>
          <a:p>
            <a:pPr marL="557914" indent="-557914" algn="just"/>
            <a:r>
              <a:rPr lang="es-ES" b="1" dirty="0">
                <a:latin typeface="+mj-lt"/>
              </a:rPr>
              <a:t>Fig. 4</a:t>
            </a:r>
            <a:r>
              <a:rPr lang="es-ES" dirty="0">
                <a:latin typeface="+mj-lt"/>
              </a:rPr>
              <a:t>	Re el comentario de la figura 2, la correlación entre precio de pool y producción por cogeneración.</a:t>
            </a:r>
          </a:p>
          <a:p>
            <a:pPr marL="557914" indent="-557914" algn="just"/>
            <a:r>
              <a:rPr lang="es-ES" dirty="0">
                <a:latin typeface="+mj-lt"/>
              </a:rPr>
              <a:t>	La Energía Vendida es un -35,3% inferior en año móvil (16,24 TWh).</a:t>
            </a:r>
          </a:p>
          <a:p>
            <a:pPr marL="557914" indent="-557914" algn="just"/>
            <a:r>
              <a:rPr lang="es-ES" dirty="0">
                <a:latin typeface="+mj-lt"/>
              </a:rPr>
              <a:t>	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La Potencia No Operativa alcanza el 41,1% (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2,192 MW de 5,329 MW registrados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).</a:t>
            </a:r>
          </a:p>
          <a:p>
            <a:pPr marL="557914" indent="-557914" algn="just"/>
            <a:r>
              <a:rPr lang="es-ES" dirty="0">
                <a:latin typeface="+mj-lt"/>
              </a:rPr>
              <a:t>	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El número de Instalaciones No Operativas </a:t>
            </a:r>
            <a:r>
              <a:rPr lang="es-ES" dirty="0">
                <a:latin typeface="+mj-lt"/>
              </a:rPr>
              <a:t>sube al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 59,6% (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536 de 899 registradas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).</a:t>
            </a:r>
          </a:p>
          <a:p>
            <a:pPr marL="561205" indent="-561205" algn="just"/>
            <a:endParaRPr lang="es-ES" dirty="0">
              <a:latin typeface="+mj-lt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148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73588" indent="-373588" algn="just"/>
            <a:r>
              <a:rPr lang="es-ES" dirty="0">
                <a:latin typeface="+mj-lt"/>
              </a:rPr>
              <a:t>Con datos del último fichero Cuadros:</a:t>
            </a:r>
          </a:p>
          <a:p>
            <a:pPr marL="373588" indent="-373588" algn="just"/>
            <a:r>
              <a:rPr lang="es-ES" dirty="0">
                <a:latin typeface="+mj-lt"/>
              </a:rPr>
              <a:t>-	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CNMC ha dado de baja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0 MW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en 2025</a:t>
            </a:r>
            <a:r>
              <a:rPr lang="es-ES" dirty="0">
                <a:latin typeface="+mj-lt"/>
              </a:rPr>
              <a:t>.</a:t>
            </a:r>
          </a:p>
          <a:p>
            <a:pPr marL="373588" indent="-373588" algn="just"/>
            <a:r>
              <a:rPr lang="es-ES" dirty="0">
                <a:latin typeface="+mj-lt"/>
              </a:rPr>
              <a:t>-	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Hay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128 MW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adicionales que no operan en 2025</a:t>
            </a:r>
            <a:r>
              <a:rPr lang="es-ES" dirty="0">
                <a:latin typeface="+mj-lt"/>
              </a:rPr>
              <a:t>.</a:t>
            </a:r>
          </a:p>
          <a:p>
            <a:pPr marL="373588" indent="-373588" algn="just">
              <a:buFontTx/>
              <a:buChar char="-"/>
            </a:pPr>
            <a:r>
              <a:rPr lang="es-ES" dirty="0">
                <a:highlight>
                  <a:srgbClr val="FFFF00"/>
                </a:highlight>
                <a:latin typeface="+mj-lt"/>
              </a:rPr>
              <a:t>La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Potencia que No Opera en Continuo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alcanza los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2,192 MW.</a:t>
            </a:r>
            <a:endParaRPr lang="en-US" b="1" dirty="0">
              <a:highlight>
                <a:srgbClr val="FFFF00"/>
              </a:highlight>
            </a:endParaRPr>
          </a:p>
          <a:p>
            <a:pPr marL="373588" indent="-373588" algn="just">
              <a:buFontTx/>
              <a:buChar char="-"/>
            </a:pPr>
            <a:r>
              <a:rPr lang="es-ES" dirty="0">
                <a:highlight>
                  <a:srgbClr val="FFFF00"/>
                </a:highlight>
                <a:latin typeface="+mj-lt"/>
              </a:rPr>
              <a:t>Las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Instalaciones que No Operan en Continuo 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alcanzan las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536</a:t>
            </a:r>
            <a:r>
              <a:rPr lang="es-ES" dirty="0">
                <a:highlight>
                  <a:srgbClr val="FFFF00"/>
                </a:highlight>
                <a:latin typeface="+mj-lt"/>
              </a:rPr>
              <a:t>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503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479631" y="4862794"/>
            <a:ext cx="6106395" cy="4604184"/>
          </a:xfrm>
        </p:spPr>
        <p:txBody>
          <a:bodyPr/>
          <a:lstStyle/>
          <a:p>
            <a:pPr marL="373588" indent="-373588" algn="just"/>
            <a:r>
              <a:rPr lang="es-ES" dirty="0">
                <a:latin typeface="+mj-lt"/>
              </a:rPr>
              <a:t>Con datos del último fichero Cuadros (figuras de arriba abajo y </a:t>
            </a:r>
            <a:r>
              <a:rPr lang="es-ES" dirty="0" err="1">
                <a:latin typeface="+mj-lt"/>
              </a:rPr>
              <a:t>izda</a:t>
            </a:r>
            <a:r>
              <a:rPr lang="es-ES" dirty="0">
                <a:latin typeface="+mj-lt"/>
              </a:rPr>
              <a:t> </a:t>
            </a:r>
            <a:r>
              <a:rPr lang="es-ES" dirty="0" err="1">
                <a:latin typeface="+mj-lt"/>
              </a:rPr>
              <a:t>dcha</a:t>
            </a:r>
            <a:r>
              <a:rPr lang="es-ES" dirty="0">
                <a:latin typeface="+mj-lt"/>
              </a:rPr>
              <a:t>):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1 	Potencia </a:t>
            </a:r>
            <a:r>
              <a:rPr lang="es-ES" b="0" dirty="0">
                <a:latin typeface="+mj-lt"/>
              </a:rPr>
              <a:t>respecto al mes anterior</a:t>
            </a:r>
            <a:r>
              <a:rPr lang="es-ES" b="1" dirty="0">
                <a:latin typeface="+mj-lt"/>
              </a:rPr>
              <a:t>: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No Generando baja </a:t>
            </a:r>
            <a:r>
              <a:rPr lang="es-ES" b="1" dirty="0">
                <a:latin typeface="+mj-lt"/>
              </a:rPr>
              <a:t>(2,67 GW),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Generando en B. C. sube</a:t>
            </a:r>
            <a:r>
              <a:rPr lang="es-ES" b="1" dirty="0">
                <a:latin typeface="+mj-lt"/>
              </a:rPr>
              <a:t>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ligeramente </a:t>
            </a:r>
            <a:r>
              <a:rPr lang="es-ES" b="1" dirty="0">
                <a:latin typeface="+mj-lt"/>
              </a:rPr>
              <a:t>(3,21 GW),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TT</a:t>
            </a:r>
            <a:r>
              <a:rPr lang="es-ES" b="1" dirty="0">
                <a:latin typeface="+mj-lt"/>
              </a:rPr>
              <a:t> baja ligeramente (2,89 GW)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y AC sube </a:t>
            </a:r>
            <a:r>
              <a:rPr lang="es-ES" b="1" dirty="0">
                <a:latin typeface="+mj-lt"/>
              </a:rPr>
              <a:t>(385 MW)</a:t>
            </a:r>
            <a:r>
              <a:rPr lang="es-ES" dirty="0">
                <a:latin typeface="+mj-lt"/>
              </a:rPr>
              <a:t>. 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2 	</a:t>
            </a:r>
            <a:r>
              <a:rPr lang="es-ES" dirty="0">
                <a:latin typeface="+mj-lt"/>
              </a:rPr>
              <a:t>Mismo comentario que respecto a la Fig. 1.</a:t>
            </a:r>
            <a:endParaRPr lang="es-ES" b="1" dirty="0">
              <a:latin typeface="+mj-lt"/>
            </a:endParaRPr>
          </a:p>
          <a:p>
            <a:pPr marL="561205" indent="-561205" algn="just"/>
            <a:r>
              <a:rPr lang="es-ES" b="1" dirty="0">
                <a:latin typeface="+mj-lt"/>
              </a:rPr>
              <a:t>Fig. 3 	Energía </a:t>
            </a:r>
            <a:r>
              <a:rPr lang="es-ES" b="0" dirty="0">
                <a:latin typeface="+mj-lt"/>
              </a:rPr>
              <a:t>respecto al mes anterior</a:t>
            </a:r>
            <a:r>
              <a:rPr lang="es-ES" b="1" dirty="0">
                <a:latin typeface="+mj-lt"/>
              </a:rPr>
              <a:t>: No generada baja (2,94 TWh),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Generada en B. C. igual </a:t>
            </a:r>
            <a:r>
              <a:rPr lang="es-ES" b="1" dirty="0">
                <a:latin typeface="+mj-lt"/>
              </a:rPr>
              <a:t>(1,34 TWh), Generada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TT</a:t>
            </a:r>
            <a:r>
              <a:rPr lang="es-ES" b="1" dirty="0">
                <a:latin typeface="+mj-lt"/>
              </a:rPr>
              <a:t> igual (1,12 TWh)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y </a:t>
            </a:r>
            <a:r>
              <a:rPr lang="es-ES" sz="1200" b="1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itchFamily="18" charset="0"/>
                <a:ea typeface="MS PGothic" pitchFamily="34" charset="-128"/>
                <a:cs typeface="+mn-cs"/>
              </a:rPr>
              <a:t>Generada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AC igual </a:t>
            </a:r>
            <a:r>
              <a:rPr lang="es-ES" b="1" dirty="0">
                <a:latin typeface="+mj-lt"/>
              </a:rPr>
              <a:t>(222 GWh)</a:t>
            </a:r>
            <a:r>
              <a:rPr lang="es-ES" dirty="0">
                <a:latin typeface="+mj-lt"/>
              </a:rPr>
              <a:t>.</a:t>
            </a:r>
            <a:endParaRPr lang="es-ES" b="1" dirty="0">
              <a:latin typeface="+mj-lt"/>
            </a:endParaRPr>
          </a:p>
          <a:p>
            <a:pPr marL="561205" marR="0" lvl="0" indent="-561205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latin typeface="+mj-lt"/>
              </a:rPr>
              <a:t>Fig. 4</a:t>
            </a:r>
            <a:r>
              <a:rPr lang="es-ES" dirty="0">
                <a:latin typeface="+mj-lt"/>
              </a:rPr>
              <a:t>	Mismo comentario que respecto a la Fig. 2.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5</a:t>
            </a:r>
            <a:r>
              <a:rPr lang="es-ES" dirty="0">
                <a:latin typeface="+mj-lt"/>
              </a:rPr>
              <a:t>	</a:t>
            </a:r>
            <a:r>
              <a:rPr lang="es-ES" b="1" dirty="0">
                <a:latin typeface="+mj-lt"/>
              </a:rPr>
              <a:t>Instalaciones </a:t>
            </a:r>
            <a:r>
              <a:rPr lang="es-ES" b="0" dirty="0">
                <a:latin typeface="+mj-lt"/>
              </a:rPr>
              <a:t>respecto al mes anterior</a:t>
            </a:r>
            <a:r>
              <a:rPr lang="es-ES" b="1" dirty="0">
                <a:latin typeface="+mj-lt"/>
              </a:rPr>
              <a:t>: No generando suben ligeramente (573),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Generando en B. C. </a:t>
            </a:r>
            <a:r>
              <a:rPr lang="es-ES" sz="1200" b="1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itchFamily="18" charset="0"/>
                <a:ea typeface="MS PGothic" pitchFamily="34" charset="-128"/>
                <a:cs typeface="+mn-cs"/>
              </a:rPr>
              <a:t>bajan ligeramente </a:t>
            </a:r>
            <a:r>
              <a:rPr lang="es-ES" b="1" dirty="0">
                <a:latin typeface="+mj-lt"/>
              </a:rPr>
              <a:t>(374),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TT</a:t>
            </a:r>
            <a:r>
              <a:rPr lang="es-ES" b="1" dirty="0">
                <a:latin typeface="+mj-lt"/>
              </a:rPr>
              <a:t> bajan ligeramente (293)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y AC suben ligeramente </a:t>
            </a:r>
            <a:r>
              <a:rPr lang="es-ES" b="1" dirty="0">
                <a:latin typeface="+mj-lt"/>
              </a:rPr>
              <a:t>(81 MW)</a:t>
            </a:r>
            <a:r>
              <a:rPr lang="es-ES" dirty="0">
                <a:latin typeface="+mj-lt"/>
              </a:rPr>
              <a:t>.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6</a:t>
            </a:r>
            <a:r>
              <a:rPr lang="es-ES" dirty="0">
                <a:latin typeface="+mj-lt"/>
              </a:rPr>
              <a:t>	Mismo comentario que respecto a la Fig. 3.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53163-2C9F-4FBC-A235-D0F8CDA03B0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89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73588" indent="-373588" algn="just"/>
            <a:r>
              <a:rPr lang="es-ES" dirty="0">
                <a:latin typeface="+mj-lt"/>
              </a:rPr>
              <a:t>Con datos del último fichero Cuadros: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1</a:t>
            </a:r>
            <a:r>
              <a:rPr lang="es-ES" dirty="0">
                <a:latin typeface="+mj-lt"/>
              </a:rPr>
              <a:t>	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Baja </a:t>
            </a:r>
            <a:r>
              <a:rPr lang="es-ES" b="0" dirty="0">
                <a:highlight>
                  <a:srgbClr val="FFFF00"/>
                </a:highlight>
                <a:latin typeface="+mj-lt"/>
              </a:rPr>
              <a:t>el porcentaje de </a:t>
            </a:r>
            <a:r>
              <a:rPr lang="es-ES" b="1" dirty="0">
                <a:highlight>
                  <a:srgbClr val="FFFF00"/>
                </a:highlight>
                <a:latin typeface="+mj-lt"/>
              </a:rPr>
              <a:t>potencia en TT frente al total registrado</a:t>
            </a:r>
            <a:r>
              <a:rPr lang="es-ES" b="1" dirty="0">
                <a:latin typeface="+mj-lt"/>
              </a:rPr>
              <a:t>.</a:t>
            </a:r>
          </a:p>
          <a:p>
            <a:pPr marL="561205" indent="-561205" algn="just"/>
            <a:r>
              <a:rPr lang="es-ES" b="1" dirty="0">
                <a:latin typeface="+mj-lt"/>
              </a:rPr>
              <a:t>	Se mantiene </a:t>
            </a:r>
            <a:r>
              <a:rPr lang="es-ES" dirty="0">
                <a:latin typeface="+mj-lt"/>
              </a:rPr>
              <a:t>la </a:t>
            </a:r>
            <a:r>
              <a:rPr lang="es-ES" b="1" dirty="0">
                <a:latin typeface="+mj-lt"/>
              </a:rPr>
              <a:t>energía TT</a:t>
            </a:r>
            <a:r>
              <a:rPr lang="es-ES" dirty="0">
                <a:latin typeface="+mj-lt"/>
              </a:rPr>
              <a:t>.</a:t>
            </a:r>
          </a:p>
          <a:p>
            <a:pPr marL="561205" indent="-561205" algn="just"/>
            <a:r>
              <a:rPr lang="es-ES" dirty="0">
                <a:latin typeface="+mj-lt"/>
              </a:rPr>
              <a:t>	</a:t>
            </a:r>
            <a:r>
              <a:rPr lang="es-ES" b="1" dirty="0">
                <a:latin typeface="+mj-lt"/>
              </a:rPr>
              <a:t>Baja </a:t>
            </a:r>
            <a:r>
              <a:rPr lang="es-ES" dirty="0">
                <a:latin typeface="+mj-lt"/>
              </a:rPr>
              <a:t>el porcentaje de </a:t>
            </a:r>
            <a:r>
              <a:rPr lang="es-ES" b="1" dirty="0">
                <a:latin typeface="+mj-lt"/>
              </a:rPr>
              <a:t>instalaciones</a:t>
            </a:r>
            <a:r>
              <a:rPr lang="es-ES" dirty="0">
                <a:latin typeface="+mj-lt"/>
              </a:rPr>
              <a:t>.</a:t>
            </a:r>
          </a:p>
          <a:p>
            <a:pPr marL="561205" marR="0" lvl="0" indent="-561205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latin typeface="+mj-lt"/>
              </a:rPr>
              <a:t>Fig. 2</a:t>
            </a:r>
            <a:r>
              <a:rPr lang="es-ES" dirty="0">
                <a:latin typeface="+mj-lt"/>
              </a:rPr>
              <a:t>	</a:t>
            </a:r>
            <a:r>
              <a:rPr lang="es-ES" b="1" dirty="0">
                <a:latin typeface="+mj-lt"/>
              </a:rPr>
              <a:t>Bajan potencia, energía e instalaciones no produciendo.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3 	Sube potencia en AC frente al total registrado.</a:t>
            </a:r>
            <a:r>
              <a:rPr lang="es-ES" dirty="0">
                <a:latin typeface="+mj-lt"/>
              </a:rPr>
              <a:t> </a:t>
            </a:r>
          </a:p>
          <a:p>
            <a:pPr marL="561205" indent="-561205" algn="just"/>
            <a:r>
              <a:rPr lang="es-ES" b="1" dirty="0">
                <a:latin typeface="+mj-lt"/>
              </a:rPr>
              <a:t>	Se mantiene </a:t>
            </a:r>
            <a:r>
              <a:rPr lang="es-ES" dirty="0">
                <a:latin typeface="+mj-lt"/>
              </a:rPr>
              <a:t>la </a:t>
            </a:r>
            <a:r>
              <a:rPr lang="es-ES" b="1" dirty="0">
                <a:latin typeface="+mj-lt"/>
              </a:rPr>
              <a:t>energía</a:t>
            </a:r>
            <a:r>
              <a:rPr lang="es-ES" dirty="0">
                <a:latin typeface="+mj-lt"/>
              </a:rPr>
              <a:t>.</a:t>
            </a:r>
          </a:p>
          <a:p>
            <a:pPr marL="561205" indent="-561205" algn="just"/>
            <a:r>
              <a:rPr lang="es-ES" dirty="0">
                <a:latin typeface="+mj-lt"/>
              </a:rPr>
              <a:t>	</a:t>
            </a:r>
            <a:r>
              <a:rPr lang="es-ES" b="1" dirty="0">
                <a:latin typeface="+mj-lt"/>
              </a:rPr>
              <a:t>Suben </a:t>
            </a:r>
            <a:r>
              <a:rPr lang="es-ES" dirty="0">
                <a:latin typeface="+mj-lt"/>
              </a:rPr>
              <a:t>las </a:t>
            </a:r>
            <a:r>
              <a:rPr lang="es-ES" b="1" dirty="0">
                <a:latin typeface="+mj-lt"/>
              </a:rPr>
              <a:t>instalaciones</a:t>
            </a:r>
            <a:r>
              <a:rPr lang="es-ES" dirty="0">
                <a:latin typeface="+mj-lt"/>
              </a:rPr>
              <a:t>.</a:t>
            </a:r>
          </a:p>
          <a:p>
            <a:pPr marL="561205" indent="-561205" algn="just"/>
            <a:r>
              <a:rPr lang="es-ES" b="1" dirty="0">
                <a:latin typeface="+mj-lt"/>
              </a:rPr>
              <a:t>Fig. 4</a:t>
            </a:r>
            <a:r>
              <a:rPr lang="es-ES" dirty="0">
                <a:latin typeface="+mj-lt"/>
              </a:rPr>
              <a:t>	</a:t>
            </a:r>
            <a:r>
              <a:rPr lang="es-ES" b="1" dirty="0">
                <a:latin typeface="+mj-lt"/>
              </a:rPr>
              <a:t>Suben instalaciones en AC.</a:t>
            </a:r>
          </a:p>
          <a:p>
            <a:pPr marL="561205" indent="-561205" algn="just"/>
            <a:r>
              <a:rPr lang="es-ES" dirty="0">
                <a:latin typeface="+mj-lt"/>
              </a:rPr>
              <a:t>	</a:t>
            </a:r>
            <a:r>
              <a:rPr lang="es-ES" b="1" dirty="0">
                <a:latin typeface="+mj-lt"/>
              </a:rPr>
              <a:t>Bajan instalaciones en TT.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53163-2C9F-4FBC-A235-D0F8CDA03B0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92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bg>
      <p:bgPr>
        <a:solidFill>
          <a:srgbClr val="95C0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15">
            <a:extLst>
              <a:ext uri="{FF2B5EF4-FFF2-40B4-BE49-F238E27FC236}">
                <a16:creationId xmlns:a16="http://schemas.microsoft.com/office/drawing/2014/main" id="{145D5A5C-6364-4F5E-9334-2733F012721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-1"/>
            <a:ext cx="8365066" cy="6858001"/>
            <a:chOff x="0" y="-3"/>
            <a:chExt cx="5960532" cy="4911520"/>
          </a:xfrm>
        </p:grpSpPr>
        <p:grpSp>
          <p:nvGrpSpPr>
            <p:cNvPr id="4" name="Agrupar 6">
              <a:extLst>
                <a:ext uri="{FF2B5EF4-FFF2-40B4-BE49-F238E27FC236}">
                  <a16:creationId xmlns:a16="http://schemas.microsoft.com/office/drawing/2014/main" id="{28193483-1232-4086-81F5-C8C28E25EC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3"/>
              <a:ext cx="5425592" cy="4911520"/>
              <a:chOff x="0" y="-3"/>
              <a:chExt cx="5425592" cy="4911520"/>
            </a:xfrm>
          </p:grpSpPr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2DD43E8B-862B-4FDE-A516-FECEC073A9BC}"/>
                  </a:ext>
                </a:extLst>
              </p:cNvPr>
              <p:cNvSpPr/>
              <p:nvPr/>
            </p:nvSpPr>
            <p:spPr>
              <a:xfrm>
                <a:off x="0" y="-3"/>
                <a:ext cx="1506724" cy="4911520"/>
              </a:xfrm>
              <a:prstGeom prst="rect">
                <a:avLst/>
              </a:prstGeom>
              <a:solidFill>
                <a:srgbClr val="06117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7" name="Triángulo rectángulo 6">
                <a:extLst>
                  <a:ext uri="{FF2B5EF4-FFF2-40B4-BE49-F238E27FC236}">
                    <a16:creationId xmlns:a16="http://schemas.microsoft.com/office/drawing/2014/main" id="{AA01A0E1-2E53-4726-A154-9D662D74C08B}"/>
                  </a:ext>
                </a:extLst>
              </p:cNvPr>
              <p:cNvSpPr/>
              <p:nvPr/>
            </p:nvSpPr>
            <p:spPr>
              <a:xfrm flipV="1">
                <a:off x="947170" y="-3"/>
                <a:ext cx="4477941" cy="1420962"/>
              </a:xfrm>
              <a:prstGeom prst="rtTriangle">
                <a:avLst/>
              </a:prstGeom>
              <a:solidFill>
                <a:srgbClr val="06127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8" name="Triángulo rectángulo 7">
                <a:extLst>
                  <a:ext uri="{FF2B5EF4-FFF2-40B4-BE49-F238E27FC236}">
                    <a16:creationId xmlns:a16="http://schemas.microsoft.com/office/drawing/2014/main" id="{D63C0EF6-B7DA-456E-BE26-B4F189BBA5A3}"/>
                  </a:ext>
                </a:extLst>
              </p:cNvPr>
              <p:cNvSpPr/>
              <p:nvPr/>
            </p:nvSpPr>
            <p:spPr>
              <a:xfrm rot="16200000" flipV="1">
                <a:off x="501290" y="3055439"/>
                <a:ext cx="2713705" cy="998449"/>
              </a:xfrm>
              <a:prstGeom prst="rtTriangle">
                <a:avLst/>
              </a:prstGeom>
              <a:solidFill>
                <a:srgbClr val="06127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5960CF22-10EF-44F9-8191-60D0AD84785F}"/>
                  </a:ext>
                </a:extLst>
              </p:cNvPr>
              <p:cNvSpPr/>
              <p:nvPr/>
            </p:nvSpPr>
            <p:spPr>
              <a:xfrm>
                <a:off x="238301" y="1205251"/>
                <a:ext cx="1508232" cy="580754"/>
              </a:xfrm>
              <a:prstGeom prst="rect">
                <a:avLst/>
              </a:prstGeom>
              <a:solidFill>
                <a:srgbClr val="06117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</p:grpSp>
        <p:pic>
          <p:nvPicPr>
            <p:cNvPr id="5" name="Imagen 18" descr="forma cogen.png">
              <a:extLst>
                <a:ext uri="{FF2B5EF4-FFF2-40B4-BE49-F238E27FC236}">
                  <a16:creationId xmlns:a16="http://schemas.microsoft.com/office/drawing/2014/main" id="{BEB81C6E-1C7B-492A-9554-490EC08EB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9" t="13692" b="27612"/>
            <a:stretch>
              <a:fillRect/>
            </a:stretch>
          </p:blipFill>
          <p:spPr bwMode="auto">
            <a:xfrm>
              <a:off x="0" y="0"/>
              <a:ext cx="5960532" cy="491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Imagen 2" descr="logo_cogen-blanco.png">
            <a:extLst>
              <a:ext uri="{FF2B5EF4-FFF2-40B4-BE49-F238E27FC236}">
                <a16:creationId xmlns:a16="http://schemas.microsoft.com/office/drawing/2014/main" id="{9C22011C-C237-4317-ACD7-F23056994E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85" y="5367865"/>
            <a:ext cx="2034116" cy="120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F9F40F96-0CDA-4EF1-9DE4-1FB77BDA0B8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02790" y="5856757"/>
            <a:ext cx="549063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es-ES" sz="900">
                <a:solidFill>
                  <a:schemeClr val="bg1"/>
                </a:solidFill>
                <a:latin typeface="DIN-Regular" pitchFamily="34" charset="0"/>
                <a:ea typeface="ヒラギノ角ゴ Pro W3" charset="-128"/>
              </a:rPr>
              <a:t>ASOCIACIÓN ESPAÑOLA PARA LA PROMOCIÓN DE LA COGENERACIÓN</a:t>
            </a:r>
            <a:endParaRPr lang="en-US" altLang="es-ES" sz="1000">
              <a:solidFill>
                <a:schemeClr val="accent2"/>
              </a:solidFill>
              <a:latin typeface="DIN-Regular" pitchFamily="34" charset="0"/>
              <a:ea typeface="ヒラギノ角ゴ Pro W3" charset="-128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n blanco">
    <p:bg>
      <p:bgPr>
        <a:solidFill>
          <a:srgbClr val="95C0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15">
            <a:extLst>
              <a:ext uri="{FF2B5EF4-FFF2-40B4-BE49-F238E27FC236}">
                <a16:creationId xmlns:a16="http://schemas.microsoft.com/office/drawing/2014/main" id="{145D5A5C-6364-4F5E-9334-2733F012721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8365066" cy="6858000"/>
            <a:chOff x="0" y="-3"/>
            <a:chExt cx="5960532" cy="4911520"/>
          </a:xfrm>
        </p:grpSpPr>
        <p:grpSp>
          <p:nvGrpSpPr>
            <p:cNvPr id="4" name="Agrupar 6">
              <a:extLst>
                <a:ext uri="{FF2B5EF4-FFF2-40B4-BE49-F238E27FC236}">
                  <a16:creationId xmlns:a16="http://schemas.microsoft.com/office/drawing/2014/main" id="{28193483-1232-4086-81F5-C8C28E25EC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3"/>
              <a:ext cx="5425592" cy="4911520"/>
              <a:chOff x="0" y="-3"/>
              <a:chExt cx="5425592" cy="4911520"/>
            </a:xfrm>
          </p:grpSpPr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2DD43E8B-862B-4FDE-A516-FECEC073A9BC}"/>
                  </a:ext>
                </a:extLst>
              </p:cNvPr>
              <p:cNvSpPr/>
              <p:nvPr/>
            </p:nvSpPr>
            <p:spPr>
              <a:xfrm>
                <a:off x="0" y="-3"/>
                <a:ext cx="1506724" cy="4911520"/>
              </a:xfrm>
              <a:prstGeom prst="rect">
                <a:avLst/>
              </a:prstGeom>
              <a:solidFill>
                <a:srgbClr val="06117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7" name="Triángulo rectángulo 6">
                <a:extLst>
                  <a:ext uri="{FF2B5EF4-FFF2-40B4-BE49-F238E27FC236}">
                    <a16:creationId xmlns:a16="http://schemas.microsoft.com/office/drawing/2014/main" id="{AA01A0E1-2E53-4726-A154-9D662D74C08B}"/>
                  </a:ext>
                </a:extLst>
              </p:cNvPr>
              <p:cNvSpPr/>
              <p:nvPr/>
            </p:nvSpPr>
            <p:spPr>
              <a:xfrm flipV="1">
                <a:off x="947170" y="-3"/>
                <a:ext cx="4477941" cy="1420962"/>
              </a:xfrm>
              <a:prstGeom prst="rtTriangle">
                <a:avLst/>
              </a:prstGeom>
              <a:solidFill>
                <a:srgbClr val="06127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8" name="Triángulo rectángulo 7">
                <a:extLst>
                  <a:ext uri="{FF2B5EF4-FFF2-40B4-BE49-F238E27FC236}">
                    <a16:creationId xmlns:a16="http://schemas.microsoft.com/office/drawing/2014/main" id="{D63C0EF6-B7DA-456E-BE26-B4F189BBA5A3}"/>
                  </a:ext>
                </a:extLst>
              </p:cNvPr>
              <p:cNvSpPr/>
              <p:nvPr/>
            </p:nvSpPr>
            <p:spPr>
              <a:xfrm rot="16200000" flipV="1">
                <a:off x="501290" y="3055439"/>
                <a:ext cx="2713705" cy="998449"/>
              </a:xfrm>
              <a:prstGeom prst="rtTriangle">
                <a:avLst/>
              </a:prstGeom>
              <a:solidFill>
                <a:srgbClr val="06127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5960CF22-10EF-44F9-8191-60D0AD84785F}"/>
                  </a:ext>
                </a:extLst>
              </p:cNvPr>
              <p:cNvSpPr/>
              <p:nvPr/>
            </p:nvSpPr>
            <p:spPr>
              <a:xfrm>
                <a:off x="238301" y="1205251"/>
                <a:ext cx="1508232" cy="580754"/>
              </a:xfrm>
              <a:prstGeom prst="rect">
                <a:avLst/>
              </a:prstGeom>
              <a:solidFill>
                <a:srgbClr val="06117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</p:grpSp>
        <p:pic>
          <p:nvPicPr>
            <p:cNvPr id="5" name="Imagen 18" descr="forma cogen.png">
              <a:extLst>
                <a:ext uri="{FF2B5EF4-FFF2-40B4-BE49-F238E27FC236}">
                  <a16:creationId xmlns:a16="http://schemas.microsoft.com/office/drawing/2014/main" id="{BEB81C6E-1C7B-492A-9554-490EC08EB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9" t="13692" b="27612"/>
            <a:stretch>
              <a:fillRect/>
            </a:stretch>
          </p:blipFill>
          <p:spPr bwMode="auto">
            <a:xfrm>
              <a:off x="0" y="0"/>
              <a:ext cx="5960532" cy="491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Imagen 2" descr="logo_cogen-blanco.png">
            <a:extLst>
              <a:ext uri="{FF2B5EF4-FFF2-40B4-BE49-F238E27FC236}">
                <a16:creationId xmlns:a16="http://schemas.microsoft.com/office/drawing/2014/main" id="{9C22011C-C237-4317-ACD7-F23056994E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85" y="5367865"/>
            <a:ext cx="2034116" cy="120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B68868BE-49EF-4602-A639-ACFD00E9EF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17759" y="5367865"/>
            <a:ext cx="6400799" cy="44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altLang="es-ES" sz="3000" b="1">
                <a:solidFill>
                  <a:schemeClr val="bg1"/>
                </a:solidFill>
                <a:latin typeface="Calibri" panose="020F0502020204030204" pitchFamily="34" charset="0"/>
              </a:rPr>
              <a:t>Asóciate a COGEN España </a:t>
            </a:r>
            <a:endParaRPr lang="es-ES" altLang="es-ES" sz="18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s-ES" altLang="es-ES" sz="18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s-ES" altLang="es-ES" sz="18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F9F40F96-0CDA-4EF1-9DE4-1FB77BDA0B8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86010" y="5875865"/>
            <a:ext cx="549063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es-ES" sz="900">
                <a:solidFill>
                  <a:schemeClr val="bg1"/>
                </a:solidFill>
                <a:latin typeface="DIN-Regular" pitchFamily="34" charset="0"/>
                <a:ea typeface="ヒラギノ角ゴ Pro W3" charset="-128"/>
              </a:rPr>
              <a:t>ASOCIACIÓN ESPAÑOLA PARA LA PROMOCIÓN DE LA COGENERACIÓN</a:t>
            </a:r>
            <a:endParaRPr lang="en-US" altLang="es-ES" sz="1000">
              <a:solidFill>
                <a:schemeClr val="accent2"/>
              </a:solidFill>
              <a:latin typeface="DIN-Regular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044791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0" y="1143000"/>
            <a:ext cx="12192000" cy="0"/>
          </a:xfrm>
          <a:prstGeom prst="line">
            <a:avLst/>
          </a:prstGeom>
          <a:noFill/>
          <a:ln w="9525">
            <a:solidFill>
              <a:srgbClr val="06127D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" sz="1000">
              <a:cs typeface="+mn-cs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 hasCustomPrompt="1"/>
          </p:nvPr>
        </p:nvSpPr>
        <p:spPr>
          <a:xfrm>
            <a:off x="488870" y="202980"/>
            <a:ext cx="9956800" cy="609600"/>
          </a:xfrm>
          <a:prstGeom prst="rect">
            <a:avLst/>
          </a:prstGeom>
        </p:spPr>
        <p:txBody>
          <a:bodyPr/>
          <a:lstStyle>
            <a:lvl1pPr>
              <a:defRPr lang="es-ES" b="1" kern="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 dirty="0"/>
              <a:t>ACTUA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0" y="1143000"/>
            <a:ext cx="12192000" cy="0"/>
          </a:xfrm>
          <a:prstGeom prst="line">
            <a:avLst/>
          </a:prstGeom>
          <a:noFill/>
          <a:ln w="9525">
            <a:solidFill>
              <a:srgbClr val="06127D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" sz="1000"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7275" y="190500"/>
            <a:ext cx="9956800" cy="609600"/>
          </a:xfrm>
          <a:prstGeom prst="rect">
            <a:avLst/>
          </a:prstGeom>
        </p:spPr>
        <p:txBody>
          <a:bodyPr/>
          <a:lstStyle>
            <a:lvl1pPr>
              <a:defRPr lang="es-ES" b="1" kern="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0"/>
          </p:nvPr>
        </p:nvSpPr>
        <p:spPr>
          <a:xfrm>
            <a:off x="711200" y="2476500"/>
            <a:ext cx="9956800" cy="365760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6" name="15 Marcador de contenido"/>
          <p:cNvSpPr>
            <a:spLocks noGrp="1"/>
          </p:cNvSpPr>
          <p:nvPr>
            <p:ph sz="quarter" idx="11"/>
          </p:nvPr>
        </p:nvSpPr>
        <p:spPr>
          <a:xfrm>
            <a:off x="711200" y="1485900"/>
            <a:ext cx="9956800" cy="6477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20589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0" y="1143000"/>
            <a:ext cx="12192000" cy="0"/>
          </a:xfrm>
          <a:prstGeom prst="line">
            <a:avLst/>
          </a:prstGeom>
          <a:noFill/>
          <a:ln w="9525">
            <a:solidFill>
              <a:srgbClr val="06127D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" sz="1000"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11200" y="1257300"/>
            <a:ext cx="4673600" cy="487680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27275" y="171451"/>
            <a:ext cx="9956800" cy="609600"/>
          </a:xfrm>
          <a:prstGeom prst="rect">
            <a:avLst/>
          </a:prstGeom>
        </p:spPr>
        <p:txBody>
          <a:bodyPr/>
          <a:lstStyle>
            <a:lvl1pPr>
              <a:defRPr lang="es-ES" b="1" kern="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</a:p>
        </p:txBody>
      </p:sp>
      <p:sp>
        <p:nvSpPr>
          <p:cNvPr id="14" name="2 Marcador de contenido"/>
          <p:cNvSpPr>
            <a:spLocks noGrp="1"/>
          </p:cNvSpPr>
          <p:nvPr>
            <p:ph sz="half" idx="10"/>
          </p:nvPr>
        </p:nvSpPr>
        <p:spPr>
          <a:xfrm>
            <a:off x="5994400" y="1257300"/>
            <a:ext cx="4673600" cy="487680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ogen">
            <a:extLst>
              <a:ext uri="{FF2B5EF4-FFF2-40B4-BE49-F238E27FC236}">
                <a16:creationId xmlns:a16="http://schemas.microsoft.com/office/drawing/2014/main" id="{A4AAF374-C4C4-4F55-9452-07DA84BE93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lum bright="78000"/>
            <a:grayscl/>
          </a:blip>
          <a:srcRect/>
          <a:stretch>
            <a:fillRect/>
          </a:stretch>
        </p:blipFill>
        <p:spPr bwMode="auto">
          <a:xfrm>
            <a:off x="5595515" y="2430768"/>
            <a:ext cx="175260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DBF78675-2F1B-4447-A8C2-FE89F6FF30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93685" y="3450431"/>
            <a:ext cx="41179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95000"/>
              </a:lnSpc>
              <a:spcBef>
                <a:spcPct val="50000"/>
              </a:spcBef>
              <a:buClr>
                <a:srgbClr val="DB8819"/>
              </a:buClr>
              <a:defRPr/>
            </a:pPr>
            <a:r>
              <a:rPr lang="pt-BR" sz="900">
                <a:solidFill>
                  <a:schemeClr val="bg1"/>
                </a:solidFill>
                <a:latin typeface="DIN-Regular" charset="0"/>
                <a:ea typeface="ヒラギノ角ゴ Pro W3" charset="-128"/>
                <a:cs typeface="+mn-cs"/>
              </a:rPr>
              <a:t>ASOCIACIÓN ESPAÑOLA PARA LA PROMOCIÓN DE LA COGENERACIÓN</a:t>
            </a:r>
            <a:endParaRPr lang="en-US">
              <a:solidFill>
                <a:schemeClr val="accent2"/>
              </a:solidFill>
              <a:latin typeface="DIN-Regular" charset="0"/>
              <a:ea typeface="ヒラギノ角ゴ Pro W3" charset="-128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494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61"/>
          <p:cNvSpPr>
            <a:spLocks noChangeArrowheads="1"/>
          </p:cNvSpPr>
          <p:nvPr/>
        </p:nvSpPr>
        <p:spPr bwMode="auto">
          <a:xfrm>
            <a:off x="21167" y="6602414"/>
            <a:ext cx="1987551" cy="230187"/>
          </a:xfrm>
          <a:prstGeom prst="rect">
            <a:avLst/>
          </a:prstGeom>
          <a:noFill/>
          <a:ln w="28575" cap="rnd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5000"/>
              </a:lnSpc>
              <a:spcBef>
                <a:spcPct val="50000"/>
              </a:spcBef>
              <a:buClr>
                <a:srgbClr val="DB8819"/>
              </a:buClr>
              <a:defRPr/>
            </a:pPr>
            <a:endParaRPr lang="es-ES" sz="1000">
              <a:cs typeface="+mn-cs"/>
            </a:endParaRPr>
          </a:p>
        </p:txBody>
      </p:sp>
      <p:pic>
        <p:nvPicPr>
          <p:cNvPr id="9" name="Imagen 11" descr="COGEN BUENO RGB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980" y="311150"/>
            <a:ext cx="1330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DD6E084D-C42C-4F63-9B69-BAE3FB33C3C0}"/>
              </a:ext>
            </a:extLst>
          </p:cNvPr>
          <p:cNvSpPr/>
          <p:nvPr userDrawn="1"/>
        </p:nvSpPr>
        <p:spPr bwMode="auto">
          <a:xfrm>
            <a:off x="0" y="6498000"/>
            <a:ext cx="12192000" cy="360000"/>
          </a:xfrm>
          <a:prstGeom prst="rect">
            <a:avLst/>
          </a:prstGeom>
          <a:solidFill>
            <a:srgbClr val="67A921"/>
          </a:solidFill>
          <a:ln w="28575" cap="flat" cmpd="sng" algn="ctr">
            <a:solidFill>
              <a:srgbClr val="67A9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r>
              <a:rPr lang="es-ES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COGEN ESPAÑA, ASOCIACIÓN ESPAÑOLA PARA LA PROMOCIÓN DE LA COGENERACIÓN</a:t>
            </a:r>
            <a:endParaRPr kumimoji="0" lang="es-ES" sz="1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027" name="Rectangle 58"/>
          <p:cNvSpPr>
            <a:spLocks noChangeArrowheads="1"/>
          </p:cNvSpPr>
          <p:nvPr/>
        </p:nvSpPr>
        <p:spPr bwMode="auto">
          <a:xfrm rot="5400000" flipH="1" flipV="1">
            <a:off x="11798206" y="6462205"/>
            <a:ext cx="166199" cy="4466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fld id="{F2CB1ED3-626B-428F-BCC2-71BC26858781}" type="slidenum">
              <a:rPr lang="es-ES_tradnl" sz="1200">
                <a:solidFill>
                  <a:schemeClr val="bg1"/>
                </a:solidFill>
                <a:latin typeface="Calibri" pitchFamily="34" charset="0"/>
                <a:cs typeface="+mn-cs"/>
              </a:rPr>
              <a:pPr algn="ctr" eaLnBrk="0" hangingPunct="0">
                <a:lnSpc>
                  <a:spcPct val="90000"/>
                </a:lnSpc>
                <a:defRPr/>
              </a:pPr>
              <a:t>‹Nº›</a:t>
            </a:fld>
            <a:endParaRPr lang="es-ES_tradnl" sz="120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56" r:id="rId2"/>
    <p:sldLayoutId id="2147484050" r:id="rId3"/>
    <p:sldLayoutId id="2147484048" r:id="rId4"/>
    <p:sldLayoutId id="2147484055" r:id="rId5"/>
    <p:sldLayoutId id="2147484049" r:id="rId6"/>
    <p:sldLayoutId id="2147484047" r:id="rId7"/>
    <p:sldLayoutId id="2147484057" r:id="rId8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rgbClr val="CC3300"/>
        </a:buClr>
        <a:buFont typeface="Wingdings" pitchFamily="2" charset="2"/>
        <a:tabLst>
          <a:tab pos="3995738" algn="l"/>
        </a:tabLst>
        <a:defRPr sz="2400">
          <a:solidFill>
            <a:srgbClr val="001933"/>
          </a:solidFill>
          <a:latin typeface="Calibri" pitchFamily="34" charset="0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rgbClr val="CC3300"/>
        </a:buClr>
        <a:buFont typeface="Wingdings" pitchFamily="2" charset="2"/>
        <a:tabLst>
          <a:tab pos="3995738" algn="l"/>
        </a:tabLst>
        <a:defRPr sz="2400">
          <a:solidFill>
            <a:srgbClr val="001933"/>
          </a:solidFill>
          <a:latin typeface="Calibri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rgbClr val="CC3300"/>
        </a:buClr>
        <a:buFont typeface="Wingdings" pitchFamily="2" charset="2"/>
        <a:tabLst>
          <a:tab pos="3995738" algn="l"/>
        </a:tabLst>
        <a:defRPr sz="2400">
          <a:solidFill>
            <a:srgbClr val="001933"/>
          </a:solidFill>
          <a:latin typeface="Calibri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rgbClr val="CC3300"/>
        </a:buClr>
        <a:buFont typeface="Wingdings" pitchFamily="2" charset="2"/>
        <a:tabLst>
          <a:tab pos="3995738" algn="l"/>
        </a:tabLst>
        <a:defRPr sz="2400">
          <a:solidFill>
            <a:srgbClr val="001933"/>
          </a:solidFill>
          <a:latin typeface="Calibri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rgbClr val="CC3300"/>
        </a:buClr>
        <a:buFont typeface="Wingdings" pitchFamily="2" charset="2"/>
        <a:tabLst>
          <a:tab pos="3995738" algn="l"/>
        </a:tabLst>
        <a:defRPr sz="2400">
          <a:solidFill>
            <a:srgbClr val="001933"/>
          </a:solidFill>
          <a:latin typeface="Calibri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buClr>
          <a:srgbClr val="CC3300"/>
        </a:buClr>
        <a:buFont typeface="Wingdings" pitchFamily="2" charset="2"/>
        <a:tabLst>
          <a:tab pos="3995738" algn="l"/>
        </a:tabLst>
        <a:defRPr sz="16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rgbClr val="CC3300"/>
        </a:buClr>
        <a:buFont typeface="Wingdings" pitchFamily="2" charset="2"/>
        <a:tabLst>
          <a:tab pos="3995738" algn="l"/>
        </a:tabLst>
        <a:defRPr sz="16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rgbClr val="CC3300"/>
        </a:buClr>
        <a:buFont typeface="Wingdings" pitchFamily="2" charset="2"/>
        <a:tabLst>
          <a:tab pos="3995738" algn="l"/>
        </a:tabLst>
        <a:defRPr sz="16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rgbClr val="CC3300"/>
        </a:buClr>
        <a:buFont typeface="Wingdings" pitchFamily="2" charset="2"/>
        <a:tabLst>
          <a:tab pos="3995738" algn="l"/>
        </a:tabLst>
        <a:defRPr sz="1600" b="1">
          <a:solidFill>
            <a:schemeClr val="bg1"/>
          </a:solidFill>
          <a:latin typeface="Verdana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15000"/>
        </a:spcAft>
        <a:buClr>
          <a:srgbClr val="DA0E3F"/>
        </a:buClr>
        <a:buSzPct val="85000"/>
        <a:buFont typeface="Arial" pitchFamily="34" charset="0"/>
        <a:buChar char="•"/>
        <a:defRPr sz="2000">
          <a:solidFill>
            <a:srgbClr val="003366"/>
          </a:solidFill>
          <a:latin typeface="Calibri" pitchFamily="34" charset="0"/>
          <a:ea typeface="MS PGothic" pitchFamily="34" charset="-128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15000"/>
        </a:spcAft>
        <a:buClr>
          <a:srgbClr val="DA0E3F"/>
        </a:buClr>
        <a:buSzPct val="85000"/>
        <a:buFont typeface="Arial" pitchFamily="34" charset="0"/>
        <a:buChar char="•"/>
        <a:defRPr sz="2800">
          <a:solidFill>
            <a:srgbClr val="001933"/>
          </a:solidFill>
          <a:latin typeface="Calibri" pitchFamily="34" charset="0"/>
          <a:ea typeface="MS PGothic" pitchFamily="34" charset="-128"/>
        </a:defRPr>
      </a:lvl2pPr>
      <a:lvl3pPr marL="914400" indent="-228600" algn="l" rtl="0" eaLnBrk="0" fontAlgn="base" hangingPunct="0">
        <a:spcBef>
          <a:spcPct val="20000"/>
        </a:spcBef>
        <a:spcAft>
          <a:spcPct val="15000"/>
        </a:spcAft>
        <a:buClr>
          <a:srgbClr val="DA0E3F"/>
        </a:buClr>
        <a:buSzPct val="85000"/>
        <a:buFont typeface="Arial" pitchFamily="34" charset="0"/>
        <a:buChar char="•"/>
        <a:defRPr sz="1600">
          <a:solidFill>
            <a:srgbClr val="001933"/>
          </a:solidFill>
          <a:latin typeface="Calibri" pitchFamily="34" charset="0"/>
          <a:ea typeface="MS PGothic" pitchFamily="34" charset="-128"/>
        </a:defRPr>
      </a:lvl3pPr>
      <a:lvl4pPr marL="1206500" indent="-177800" algn="l" rtl="0" eaLnBrk="0" fontAlgn="base" hangingPunct="0">
        <a:spcBef>
          <a:spcPct val="20000"/>
        </a:spcBef>
        <a:spcAft>
          <a:spcPct val="15000"/>
        </a:spcAft>
        <a:buClr>
          <a:srgbClr val="DA0E3F"/>
        </a:buClr>
        <a:buSzPct val="85000"/>
        <a:buFont typeface="Arial" pitchFamily="34" charset="0"/>
        <a:buChar char="•"/>
        <a:defRPr sz="1400">
          <a:solidFill>
            <a:srgbClr val="001933"/>
          </a:solidFill>
          <a:latin typeface="Calibri" pitchFamily="34" charset="0"/>
          <a:ea typeface="MS PGothic" pitchFamily="34" charset="-128"/>
        </a:defRPr>
      </a:lvl4pPr>
      <a:lvl5pPr marL="1485900" indent="-165100" algn="l" rtl="0" eaLnBrk="0" fontAlgn="base" hangingPunct="0">
        <a:spcBef>
          <a:spcPct val="20000"/>
        </a:spcBef>
        <a:spcAft>
          <a:spcPct val="15000"/>
        </a:spcAft>
        <a:buClr>
          <a:srgbClr val="DA0E3F"/>
        </a:buClr>
        <a:buSzPct val="85000"/>
        <a:buFont typeface="Arial" pitchFamily="34" charset="0"/>
        <a:buChar char="•"/>
        <a:defRPr sz="1200">
          <a:solidFill>
            <a:srgbClr val="001933"/>
          </a:solidFill>
          <a:latin typeface="Calibri" pitchFamily="34" charset="0"/>
          <a:ea typeface="MS PGothic" pitchFamily="34" charset="-128"/>
        </a:defRPr>
      </a:lvl5pPr>
      <a:lvl6pPr marL="1943100" indent="-165100" algn="l" rtl="0" fontAlgn="base">
        <a:spcBef>
          <a:spcPct val="20000"/>
        </a:spcBef>
        <a:spcAft>
          <a:spcPct val="15000"/>
        </a:spcAft>
        <a:buClr>
          <a:srgbClr val="DA0E3F"/>
        </a:buClr>
        <a:buSzPct val="85000"/>
        <a:buFont typeface="Verdana" pitchFamily="34" charset="0"/>
        <a:buChar char="/"/>
        <a:defRPr sz="1200">
          <a:solidFill>
            <a:srgbClr val="336699"/>
          </a:solidFill>
          <a:latin typeface="+mn-lt"/>
        </a:defRPr>
      </a:lvl6pPr>
      <a:lvl7pPr marL="2400300" indent="-165100" algn="l" rtl="0" fontAlgn="base">
        <a:spcBef>
          <a:spcPct val="20000"/>
        </a:spcBef>
        <a:spcAft>
          <a:spcPct val="15000"/>
        </a:spcAft>
        <a:buClr>
          <a:srgbClr val="DA0E3F"/>
        </a:buClr>
        <a:buSzPct val="85000"/>
        <a:buFont typeface="Verdana" pitchFamily="34" charset="0"/>
        <a:buChar char="/"/>
        <a:defRPr sz="1200">
          <a:solidFill>
            <a:srgbClr val="336699"/>
          </a:solidFill>
          <a:latin typeface="+mn-lt"/>
        </a:defRPr>
      </a:lvl7pPr>
      <a:lvl8pPr marL="2857500" indent="-165100" algn="l" rtl="0" fontAlgn="base">
        <a:spcBef>
          <a:spcPct val="20000"/>
        </a:spcBef>
        <a:spcAft>
          <a:spcPct val="15000"/>
        </a:spcAft>
        <a:buClr>
          <a:srgbClr val="DA0E3F"/>
        </a:buClr>
        <a:buSzPct val="85000"/>
        <a:buFont typeface="Verdana" pitchFamily="34" charset="0"/>
        <a:buChar char="/"/>
        <a:defRPr sz="1200">
          <a:solidFill>
            <a:srgbClr val="336699"/>
          </a:solidFill>
          <a:latin typeface="+mn-lt"/>
        </a:defRPr>
      </a:lvl8pPr>
      <a:lvl9pPr marL="3314700" indent="-165100" algn="l" rtl="0" fontAlgn="base">
        <a:spcBef>
          <a:spcPct val="20000"/>
        </a:spcBef>
        <a:spcAft>
          <a:spcPct val="15000"/>
        </a:spcAft>
        <a:buClr>
          <a:srgbClr val="DA0E3F"/>
        </a:buClr>
        <a:buSzPct val="85000"/>
        <a:buFont typeface="Verdana" pitchFamily="34" charset="0"/>
        <a:buChar char="/"/>
        <a:defRPr sz="1200">
          <a:solidFill>
            <a:srgbClr val="336699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99C16300-C09C-41E2-B0C0-4AC40A3C3395}"/>
              </a:ext>
            </a:extLst>
          </p:cNvPr>
          <p:cNvSpPr/>
          <p:nvPr/>
        </p:nvSpPr>
        <p:spPr bwMode="auto">
          <a:xfrm>
            <a:off x="7785820" y="207220"/>
            <a:ext cx="3878906" cy="1032695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s-E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641A68C-525D-4BE3-B9C2-58CE25600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4710" y="2891331"/>
            <a:ext cx="6400800" cy="30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ts val="3000"/>
              </a:spcAft>
            </a:pPr>
            <a:r>
              <a:rPr lang="es-ES" sz="4000" b="1" dirty="0">
                <a:solidFill>
                  <a:schemeClr val="bg1"/>
                </a:solidFill>
              </a:rPr>
              <a:t>ANÁLISIS DE LA EVOLUCIÓN DE LA COGENERACIÓN</a:t>
            </a:r>
          </a:p>
          <a:p>
            <a:r>
              <a:rPr lang="es-ES" b="1" dirty="0">
                <a:solidFill>
                  <a:schemeClr val="bg1"/>
                </a:solidFill>
              </a:rPr>
              <a:t>Cierre junio 2025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s-ES" altLang="es-E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s-ES" altLang="es-ES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8A79603-2042-42C9-9719-FF7264208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1220" y="279790"/>
            <a:ext cx="2705100" cy="895350"/>
          </a:xfrm>
          <a:prstGeom prst="rect">
            <a:avLst/>
          </a:prstGeom>
        </p:spPr>
      </p:pic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E96AD102-B6CF-43A0-B897-8D6279B8BF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8" r="19646"/>
          <a:stretch/>
        </p:blipFill>
        <p:spPr>
          <a:xfrm>
            <a:off x="7901035" y="282058"/>
            <a:ext cx="844910" cy="8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610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F246F3E-153C-4C9B-85CE-B2F2FA107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870" y="202980"/>
            <a:ext cx="9956800" cy="844910"/>
          </a:xfrm>
        </p:spPr>
        <p:txBody>
          <a:bodyPr/>
          <a:lstStyle/>
          <a:p>
            <a:r>
              <a:rPr lang="es-ES" kern="12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Informe de evolución de la cogeneración</a:t>
            </a:r>
            <a:br>
              <a:rPr lang="es-ES" kern="1200" dirty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r>
              <a:rPr lang="es-ES" kern="12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Autoconsumo Cogeneración (II)</a:t>
            </a:r>
          </a:p>
        </p:txBody>
      </p:sp>
      <p:sp>
        <p:nvSpPr>
          <p:cNvPr id="5" name="Date Placeholder 8">
            <a:extLst>
              <a:ext uri="{FF2B5EF4-FFF2-40B4-BE49-F238E27FC236}">
                <a16:creationId xmlns:a16="http://schemas.microsoft.com/office/drawing/2014/main" id="{10D84B11-9EA8-18A3-6AFC-C134A4BFEC9D}"/>
              </a:ext>
            </a:extLst>
          </p:cNvPr>
          <p:cNvSpPr txBox="1">
            <a:spLocks/>
          </p:cNvSpPr>
          <p:nvPr/>
        </p:nvSpPr>
        <p:spPr>
          <a:xfrm>
            <a:off x="9168400" y="6539805"/>
            <a:ext cx="1933575" cy="2270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6 junio 2023</a:t>
            </a: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E5CCE18E-4E39-35DE-AE41-67A9B281C1F4}"/>
              </a:ext>
            </a:extLst>
          </p:cNvPr>
          <p:cNvSpPr txBox="1"/>
          <p:nvPr/>
        </p:nvSpPr>
        <p:spPr>
          <a:xfrm>
            <a:off x="8707540" y="1131253"/>
            <a:ext cx="3379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Actualizado: jun '25 </a:t>
            </a:r>
          </a:p>
          <a:p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(CNMC </a:t>
            </a:r>
            <a:r>
              <a:rPr lang="es-ES_tradnl" sz="1800" b="1" dirty="0">
                <a:solidFill>
                  <a:srgbClr val="00B050"/>
                </a:solidFill>
              </a:rPr>
              <a:t>Cuadros abr '25</a:t>
            </a:r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0E33241-56B1-E5F9-7085-98424A0E1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03" y="1860946"/>
            <a:ext cx="11744347" cy="425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4058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3B549-E757-36B3-B1FE-A77E53EF4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6D8A4C3-AD7E-1FD9-FF77-190E6C082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870" y="202980"/>
            <a:ext cx="9956800" cy="844910"/>
          </a:xfrm>
        </p:spPr>
        <p:txBody>
          <a:bodyPr/>
          <a:lstStyle/>
          <a:p>
            <a:r>
              <a:rPr lang="es-ES" kern="12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Informe de evolución de la cogeneración</a:t>
            </a:r>
            <a:br>
              <a:rPr lang="es-ES" kern="1200" dirty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r>
              <a:rPr lang="es-ES" kern="12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Evolución de la Potencia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546CF03-27A7-7B94-8BC0-16082DC2F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110" y="1355130"/>
            <a:ext cx="10321423" cy="491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6621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AA89EE2-2BF5-F4BA-D77F-73830BAC1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870" y="202980"/>
            <a:ext cx="9956800" cy="844910"/>
          </a:xfrm>
        </p:spPr>
        <p:txBody>
          <a:bodyPr/>
          <a:lstStyle/>
          <a:p>
            <a:r>
              <a:rPr lang="es-ES" kern="12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Informe de evolución de la cogeneración</a:t>
            </a:r>
            <a:br>
              <a:rPr lang="es-ES" kern="1200" dirty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r>
              <a:rPr lang="es-ES" kern="12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Evolución de la Energía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92FF5AB-1498-3488-7295-1C2DE3602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061" y="1239914"/>
            <a:ext cx="10223878" cy="487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4702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839E4-D57D-3C7E-1438-68311BF9E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>
            <a:extLst>
              <a:ext uri="{FF2B5EF4-FFF2-40B4-BE49-F238E27FC236}">
                <a16:creationId xmlns:a16="http://schemas.microsoft.com/office/drawing/2014/main" id="{7B1E0B19-2F74-A578-1214-9203BB99844A}"/>
              </a:ext>
            </a:extLst>
          </p:cNvPr>
          <p:cNvSpPr txBox="1">
            <a:spLocks/>
          </p:cNvSpPr>
          <p:nvPr/>
        </p:nvSpPr>
        <p:spPr>
          <a:xfrm>
            <a:off x="538025" y="241385"/>
            <a:ext cx="9956800" cy="8449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534988" indent="-534988" eaLnBrk="0" hangingPunct="0"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2400" b="1">
                <a:solidFill>
                  <a:schemeClr val="bg2">
                    <a:lumMod val="75000"/>
                  </a:schemeClr>
                </a:solidFill>
                <a:latin typeface="+mn-lt"/>
                <a:cs typeface="+mj-cs"/>
              </a:defRPr>
            </a:lvl1pPr>
            <a:lvl2pPr eaLnBrk="0" hangingPunct="0"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2400">
                <a:solidFill>
                  <a:srgbClr val="001933"/>
                </a:solidFill>
                <a:latin typeface="Calibri" pitchFamily="34" charset="0"/>
              </a:defRPr>
            </a:lvl2pPr>
            <a:lvl3pPr eaLnBrk="0" hangingPunct="0"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2400">
                <a:solidFill>
                  <a:srgbClr val="001933"/>
                </a:solidFill>
                <a:latin typeface="Calibri" pitchFamily="34" charset="0"/>
              </a:defRPr>
            </a:lvl3pPr>
            <a:lvl4pPr eaLnBrk="0" hangingPunct="0"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2400">
                <a:solidFill>
                  <a:srgbClr val="001933"/>
                </a:solidFill>
                <a:latin typeface="Calibri" pitchFamily="34" charset="0"/>
              </a:defRPr>
            </a:lvl4pPr>
            <a:lvl5pPr eaLnBrk="0" hangingPunct="0"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2400">
                <a:solidFill>
                  <a:srgbClr val="001933"/>
                </a:solidFill>
                <a:latin typeface="Calibr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1600" b="1">
                <a:solidFill>
                  <a:schemeClr val="bg1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1600" b="1">
                <a:solidFill>
                  <a:schemeClr val="bg1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1600" b="1">
                <a:solidFill>
                  <a:schemeClr val="bg1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1600" b="1">
                <a:solidFill>
                  <a:schemeClr val="bg1"/>
                </a:solidFill>
              </a:defRPr>
            </a:lvl9pPr>
          </a:lstStyle>
          <a:p>
            <a:pPr marL="0" indent="0"/>
            <a:r>
              <a:rPr lang="es-ES" dirty="0"/>
              <a:t>Informe de evolución de la cogeneración</a:t>
            </a:r>
            <a:br>
              <a:rPr lang="es-ES" b="0" dirty="0"/>
            </a:br>
            <a:r>
              <a:rPr lang="es-ES" dirty="0"/>
              <a:t>Evolución del número de instalaciones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44CD6F5-0C19-8F3A-A15A-F19235F26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061" y="1316724"/>
            <a:ext cx="10223878" cy="481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1366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>
            <a:extLst>
              <a:ext uri="{FF2B5EF4-FFF2-40B4-BE49-F238E27FC236}">
                <a16:creationId xmlns:a16="http://schemas.microsoft.com/office/drawing/2014/main" id="{EA530F26-5DDB-3D35-8FDB-40CF89B4F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060" y="152705"/>
            <a:ext cx="9956800" cy="818375"/>
          </a:xfrm>
        </p:spPr>
        <p:txBody>
          <a:bodyPr/>
          <a:lstStyle/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  <a:t>Informe situación Cogeneración:</a:t>
            </a:r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</a:b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  <a:t>Evolución mensual</a:t>
            </a:r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</a:br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</a:br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</a:br>
            <a:endParaRPr lang="es-ES" dirty="0">
              <a:solidFill>
                <a:schemeClr val="accent5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5" name="Date Placeholder 8">
            <a:extLst>
              <a:ext uri="{FF2B5EF4-FFF2-40B4-BE49-F238E27FC236}">
                <a16:creationId xmlns:a16="http://schemas.microsoft.com/office/drawing/2014/main" id="{CA81BC59-E5CA-5854-BCD9-2BB2AF92B7DF}"/>
              </a:ext>
            </a:extLst>
          </p:cNvPr>
          <p:cNvSpPr txBox="1">
            <a:spLocks/>
          </p:cNvSpPr>
          <p:nvPr/>
        </p:nvSpPr>
        <p:spPr>
          <a:xfrm>
            <a:off x="9168400" y="6539805"/>
            <a:ext cx="1933575" cy="2270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30 junio 2025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7EF8F77-F561-C589-6B40-D772BFD32DBD}"/>
              </a:ext>
            </a:extLst>
          </p:cNvPr>
          <p:cNvSpPr txBox="1"/>
          <p:nvPr/>
        </p:nvSpPr>
        <p:spPr>
          <a:xfrm>
            <a:off x="7708080" y="892226"/>
            <a:ext cx="44839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Nota.- R</a:t>
            </a:r>
            <a:r>
              <a:rPr lang="es-ES" baseline="30000" dirty="0"/>
              <a:t>2</a:t>
            </a:r>
            <a:r>
              <a:rPr lang="es-ES" dirty="0"/>
              <a:t> = coeficiente de determinación de la regresión múltiple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69D5CA8-BB22-B9CE-DDC1-76F9F4078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35" y="1367719"/>
            <a:ext cx="11751930" cy="494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9118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>
            <a:extLst>
              <a:ext uri="{FF2B5EF4-FFF2-40B4-BE49-F238E27FC236}">
                <a16:creationId xmlns:a16="http://schemas.microsoft.com/office/drawing/2014/main" id="{EA530F26-5DDB-3D35-8FDB-40CF89B4F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465" y="164575"/>
            <a:ext cx="9956800" cy="818375"/>
          </a:xfrm>
        </p:spPr>
        <p:txBody>
          <a:bodyPr/>
          <a:lstStyle/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  <a:t>Informe situación Cogeneración:</a:t>
            </a:r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</a:b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  <a:t>Evolución diaria</a:t>
            </a:r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</a:br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</a:br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</a:br>
            <a:endParaRPr lang="es-ES" dirty="0">
              <a:solidFill>
                <a:schemeClr val="accent5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" name="Date Placeholder 8">
            <a:extLst>
              <a:ext uri="{FF2B5EF4-FFF2-40B4-BE49-F238E27FC236}">
                <a16:creationId xmlns:a16="http://schemas.microsoft.com/office/drawing/2014/main" id="{ADDB8C74-51F9-2883-775D-F002D72F5E44}"/>
              </a:ext>
            </a:extLst>
          </p:cNvPr>
          <p:cNvSpPr txBox="1">
            <a:spLocks/>
          </p:cNvSpPr>
          <p:nvPr/>
        </p:nvSpPr>
        <p:spPr>
          <a:xfrm>
            <a:off x="9168400" y="6539805"/>
            <a:ext cx="1933575" cy="2270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30 junio 2025</a:t>
            </a:r>
          </a:p>
        </p:txBody>
      </p:sp>
      <p:sp>
        <p:nvSpPr>
          <p:cNvPr id="5" name="Date Placeholder 8">
            <a:extLst>
              <a:ext uri="{FF2B5EF4-FFF2-40B4-BE49-F238E27FC236}">
                <a16:creationId xmlns:a16="http://schemas.microsoft.com/office/drawing/2014/main" id="{9B07E232-1E4B-8BF2-CDD8-1E8C3CB54CB8}"/>
              </a:ext>
            </a:extLst>
          </p:cNvPr>
          <p:cNvSpPr txBox="1">
            <a:spLocks/>
          </p:cNvSpPr>
          <p:nvPr/>
        </p:nvSpPr>
        <p:spPr>
          <a:xfrm>
            <a:off x="412060" y="6194160"/>
            <a:ext cx="2726755" cy="2345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s-ES" dirty="0"/>
              <a:t>Nota.- Datos a 14 jul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364A1D8-9450-3733-5A62-8A0C466A6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37" y="1239915"/>
            <a:ext cx="11713525" cy="484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5385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A34D84A-CA9E-BEC7-F659-8E7CC84F3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870" y="164575"/>
            <a:ext cx="9956800" cy="818375"/>
          </a:xfrm>
        </p:spPr>
        <p:txBody>
          <a:bodyPr/>
          <a:lstStyle/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  <a:t>Informe situación Cogeneración:</a:t>
            </a:r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</a:b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  <a:t>Evolución diaria (II)</a:t>
            </a:r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</a:br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</a:br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</a:br>
            <a:endParaRPr lang="es-ES" dirty="0">
              <a:solidFill>
                <a:schemeClr val="accent5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4" name="Date Placeholder 8">
            <a:extLst>
              <a:ext uri="{FF2B5EF4-FFF2-40B4-BE49-F238E27FC236}">
                <a16:creationId xmlns:a16="http://schemas.microsoft.com/office/drawing/2014/main" id="{EB60C524-CB0B-82FD-09FE-2DE4B5AFC7D3}"/>
              </a:ext>
            </a:extLst>
          </p:cNvPr>
          <p:cNvSpPr txBox="1">
            <a:spLocks/>
          </p:cNvSpPr>
          <p:nvPr/>
        </p:nvSpPr>
        <p:spPr>
          <a:xfrm>
            <a:off x="9168400" y="6539805"/>
            <a:ext cx="1933575" cy="2270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 2025</a:t>
            </a:r>
          </a:p>
        </p:txBody>
      </p:sp>
      <p:sp>
        <p:nvSpPr>
          <p:cNvPr id="5" name="Date Placeholder 8">
            <a:extLst>
              <a:ext uri="{FF2B5EF4-FFF2-40B4-BE49-F238E27FC236}">
                <a16:creationId xmlns:a16="http://schemas.microsoft.com/office/drawing/2014/main" id="{820C7E35-B051-CB38-CBA0-EF6ADDD08C27}"/>
              </a:ext>
            </a:extLst>
          </p:cNvPr>
          <p:cNvSpPr txBox="1">
            <a:spLocks/>
          </p:cNvSpPr>
          <p:nvPr/>
        </p:nvSpPr>
        <p:spPr>
          <a:xfrm>
            <a:off x="412060" y="6194160"/>
            <a:ext cx="2726755" cy="2345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s-ES" dirty="0"/>
              <a:t>Nota.- Datos a 14 jul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62844DB-4022-3EAC-72D1-AAE4AA837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70" y="1247571"/>
            <a:ext cx="11165460" cy="494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9292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2">
            <a:extLst>
              <a:ext uri="{FF2B5EF4-FFF2-40B4-BE49-F238E27FC236}">
                <a16:creationId xmlns:a16="http://schemas.microsoft.com/office/drawing/2014/main" id="{DA9C700E-7D24-0638-255E-7775FDF35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80" y="149257"/>
            <a:ext cx="9956800" cy="818375"/>
          </a:xfrm>
        </p:spPr>
        <p:txBody>
          <a:bodyPr/>
          <a:lstStyle/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  <a:t>Informe situación Cogeneración:</a:t>
            </a:r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</a:b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  <a:t>Evolución diaria y quincenal años 2019-2025</a:t>
            </a:r>
            <a:br>
              <a:rPr lang="es-ES" b="1" dirty="0">
                <a:solidFill>
                  <a:schemeClr val="accent5">
                    <a:lumMod val="75000"/>
                  </a:schemeClr>
                </a:solidFill>
                <a:latin typeface="Verdana"/>
              </a:rPr>
            </a:br>
            <a:endParaRPr lang="es-ES" dirty="0">
              <a:solidFill>
                <a:schemeClr val="accent5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" name="Date Placeholder 8">
            <a:extLst>
              <a:ext uri="{FF2B5EF4-FFF2-40B4-BE49-F238E27FC236}">
                <a16:creationId xmlns:a16="http://schemas.microsoft.com/office/drawing/2014/main" id="{D641E89C-6440-DAB8-FE8A-417B62112E9A}"/>
              </a:ext>
            </a:extLst>
          </p:cNvPr>
          <p:cNvSpPr txBox="1">
            <a:spLocks/>
          </p:cNvSpPr>
          <p:nvPr/>
        </p:nvSpPr>
        <p:spPr>
          <a:xfrm>
            <a:off x="9168400" y="6539805"/>
            <a:ext cx="1933575" cy="2270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30 junio 2025</a:t>
            </a:r>
          </a:p>
        </p:txBody>
      </p:sp>
      <p:sp>
        <p:nvSpPr>
          <p:cNvPr id="3" name="Date Placeholder 8">
            <a:extLst>
              <a:ext uri="{FF2B5EF4-FFF2-40B4-BE49-F238E27FC236}">
                <a16:creationId xmlns:a16="http://schemas.microsoft.com/office/drawing/2014/main" id="{79CC3A73-FE88-490A-D50E-3997D8B61507}"/>
              </a:ext>
            </a:extLst>
          </p:cNvPr>
          <p:cNvSpPr txBox="1">
            <a:spLocks/>
          </p:cNvSpPr>
          <p:nvPr/>
        </p:nvSpPr>
        <p:spPr>
          <a:xfrm>
            <a:off x="412060" y="6194160"/>
            <a:ext cx="2726755" cy="2345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s-ES" dirty="0"/>
              <a:t>Nota.- Datos a 14 jul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C60DBD6-937B-7737-EE45-34686C978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39" y="1303478"/>
            <a:ext cx="11050245" cy="489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8298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4C5AB1A-DB5B-2286-BA0A-B7E427D86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91" y="202980"/>
            <a:ext cx="11241764" cy="599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99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689502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FE1B2BC-4BE0-718E-2016-E5FD9FD4C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26" y="175558"/>
            <a:ext cx="9956800" cy="818375"/>
          </a:xfrm>
        </p:spPr>
        <p:txBody>
          <a:bodyPr/>
          <a:lstStyle/>
          <a:p>
            <a:r>
              <a:rPr lang="es-ES" sz="2400" b="1" dirty="0">
                <a:solidFill>
                  <a:schemeClr val="bg2">
                    <a:lumMod val="75000"/>
                  </a:schemeClr>
                </a:solidFill>
              </a:rPr>
              <a:t>Informe de evolución de la cogeneración</a:t>
            </a:r>
            <a:br>
              <a:rPr lang="es-ES" sz="24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  <a:t>Resumen de indicadores</a:t>
            </a:r>
            <a:b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</a:br>
            <a:b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</a:br>
            <a:endParaRPr lang="es-ES" dirty="0">
              <a:solidFill>
                <a:schemeClr val="bg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C83BE105-CF0C-2F51-D409-9DE124F26D95}"/>
              </a:ext>
            </a:extLst>
          </p:cNvPr>
          <p:cNvSpPr/>
          <p:nvPr/>
        </p:nvSpPr>
        <p:spPr bwMode="auto">
          <a:xfrm>
            <a:off x="78505" y="2529540"/>
            <a:ext cx="460860" cy="384050"/>
          </a:xfrm>
          <a:prstGeom prst="rightArrow">
            <a:avLst/>
          </a:prstGeom>
          <a:solidFill>
            <a:schemeClr val="bg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22BEC261-7E5A-6C34-36B4-CD6891C4205B}"/>
              </a:ext>
            </a:extLst>
          </p:cNvPr>
          <p:cNvSpPr/>
          <p:nvPr/>
        </p:nvSpPr>
        <p:spPr bwMode="auto">
          <a:xfrm>
            <a:off x="78505" y="5579680"/>
            <a:ext cx="460860" cy="384050"/>
          </a:xfrm>
          <a:prstGeom prst="rightArrow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268F9F55-ADE0-4C1C-870F-1B3F31B60654}"/>
              </a:ext>
            </a:extLst>
          </p:cNvPr>
          <p:cNvSpPr/>
          <p:nvPr/>
        </p:nvSpPr>
        <p:spPr bwMode="auto">
          <a:xfrm>
            <a:off x="78505" y="4108763"/>
            <a:ext cx="460860" cy="384050"/>
          </a:xfrm>
          <a:prstGeom prst="rightArrow">
            <a:avLst/>
          </a:prstGeom>
          <a:solidFill>
            <a:schemeClr val="bg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2" name="Date Placeholder 8">
            <a:extLst>
              <a:ext uri="{FF2B5EF4-FFF2-40B4-BE49-F238E27FC236}">
                <a16:creationId xmlns:a16="http://schemas.microsoft.com/office/drawing/2014/main" id="{A5FE5487-F21B-B8A4-927B-8648A86343B0}"/>
              </a:ext>
            </a:extLst>
          </p:cNvPr>
          <p:cNvSpPr txBox="1">
            <a:spLocks/>
          </p:cNvSpPr>
          <p:nvPr/>
        </p:nvSpPr>
        <p:spPr>
          <a:xfrm>
            <a:off x="9168400" y="6539805"/>
            <a:ext cx="1933575" cy="2270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30 junio 2025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028911E-3E8B-338C-3442-2E82383E9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59" y="1326282"/>
            <a:ext cx="11229175" cy="158730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E425AF2-EF63-3DAA-EAB1-763351ACD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889" y="4729866"/>
            <a:ext cx="11213545" cy="150269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C40B03E-6D4D-DF8F-A2D6-5212A1412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552" y="3089029"/>
            <a:ext cx="11243882" cy="140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1382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F246F3E-153C-4C9B-85CE-B2F2FA107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26" y="175558"/>
            <a:ext cx="9956800" cy="818375"/>
          </a:xfrm>
        </p:spPr>
        <p:txBody>
          <a:bodyPr/>
          <a:lstStyle/>
          <a:p>
            <a:r>
              <a:rPr lang="es-ES" sz="2400" b="1" dirty="0">
                <a:solidFill>
                  <a:schemeClr val="bg2">
                    <a:lumMod val="75000"/>
                  </a:schemeClr>
                </a:solidFill>
              </a:rPr>
              <a:t>Informe de evolución de la cogeneración</a:t>
            </a:r>
            <a:br>
              <a:rPr lang="es-ES" sz="24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  <a:t>Evolución producción nacional cogeneración REE</a:t>
            </a:r>
            <a:b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</a:br>
            <a:b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</a:br>
            <a:endParaRPr lang="es-ES" dirty="0">
              <a:solidFill>
                <a:schemeClr val="bg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28E4BC-1E73-473B-B02D-CC3ED5EDC75C}"/>
              </a:ext>
            </a:extLst>
          </p:cNvPr>
          <p:cNvSpPr txBox="1"/>
          <p:nvPr/>
        </p:nvSpPr>
        <p:spPr>
          <a:xfrm>
            <a:off x="8515516" y="2123230"/>
            <a:ext cx="361007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tabLst>
                <a:tab pos="1079500" algn="l"/>
              </a:tabLst>
            </a:pPr>
            <a:r>
              <a:rPr lang="es-ES_tradnl" sz="1800" dirty="0"/>
              <a:t>jun '25</a:t>
            </a:r>
            <a:r>
              <a:rPr lang="es-ES_tradnl" sz="1800" baseline="30000" dirty="0"/>
              <a:t>(*)</a:t>
            </a:r>
            <a:r>
              <a:rPr lang="es-ES_tradnl" sz="1800" dirty="0"/>
              <a:t> vs. </a:t>
            </a:r>
            <a:r>
              <a:rPr lang="es-ES_tradnl" sz="1800" dirty="0" err="1"/>
              <a:t>máx</a:t>
            </a:r>
            <a:r>
              <a:rPr lang="es-ES_tradnl" sz="1800" dirty="0"/>
              <a:t> histórico</a:t>
            </a:r>
          </a:p>
          <a:p>
            <a:pPr marL="1079500" indent="-1079500" defTabSz="1079500">
              <a:buClr>
                <a:schemeClr val="tx1"/>
              </a:buClr>
            </a:pPr>
            <a:endParaRPr lang="es-ES_tradnl" sz="2000" dirty="0">
              <a:solidFill>
                <a:srgbClr val="FF0000"/>
              </a:solidFill>
            </a:endParaRPr>
          </a:p>
          <a:p>
            <a:pPr marL="1079500" indent="-1079500" defTabSz="1079500">
              <a:buClr>
                <a:schemeClr val="tx1"/>
              </a:buClr>
            </a:pPr>
            <a:r>
              <a:rPr lang="es-ES_tradnl" sz="1800" dirty="0">
                <a:solidFill>
                  <a:srgbClr val="FF0000"/>
                </a:solidFill>
              </a:rPr>
              <a:t>-53,0%</a:t>
            </a:r>
            <a:r>
              <a:rPr lang="es-ES_tradnl" sz="1600" dirty="0">
                <a:solidFill>
                  <a:srgbClr val="FF0000"/>
                </a:solidFill>
              </a:rPr>
              <a:t>	</a:t>
            </a:r>
            <a:r>
              <a:rPr lang="es-ES_tradnl" sz="1600" dirty="0"/>
              <a:t>Energía mensual 1,37 vs. 2,92 TWh (ene ‘13)</a:t>
            </a:r>
          </a:p>
          <a:p>
            <a:pPr marL="1079500" indent="-1079500" defTabSz="1079500">
              <a:buClr>
                <a:schemeClr val="tx1"/>
              </a:buClr>
            </a:pPr>
            <a:r>
              <a:rPr lang="es-ES_tradnl" sz="1800" dirty="0">
                <a:solidFill>
                  <a:srgbClr val="FF0000"/>
                </a:solidFill>
              </a:rPr>
              <a:t>-7,3 </a:t>
            </a:r>
            <a:r>
              <a:rPr lang="es-ES_tradnl" sz="1800" dirty="0" err="1">
                <a:solidFill>
                  <a:srgbClr val="FF0000"/>
                </a:solidFill>
              </a:rPr>
              <a:t>pts</a:t>
            </a:r>
            <a:r>
              <a:rPr lang="es-ES_tradnl" sz="1600" dirty="0">
                <a:solidFill>
                  <a:srgbClr val="FF0000"/>
                </a:solidFill>
              </a:rPr>
              <a:t>	</a:t>
            </a:r>
            <a:r>
              <a:rPr lang="es-ES_tradnl" sz="1600" dirty="0"/>
              <a:t>Participación mensual mix nacional 6,0% vs. 13,3% (jun 2013)</a:t>
            </a:r>
          </a:p>
          <a:p>
            <a:pPr marL="1079500" indent="-1079500" defTabSz="1079500">
              <a:buClr>
                <a:schemeClr val="tx1"/>
              </a:buClr>
            </a:pPr>
            <a:r>
              <a:rPr lang="es-ES_tradnl" sz="1800" dirty="0">
                <a:solidFill>
                  <a:srgbClr val="FF0000"/>
                </a:solidFill>
              </a:rPr>
              <a:t>-5,5 pts</a:t>
            </a:r>
            <a:r>
              <a:rPr lang="es-ES_tradnl" sz="1600" dirty="0">
                <a:solidFill>
                  <a:srgbClr val="FF0000"/>
                </a:solidFill>
              </a:rPr>
              <a:t>	</a:t>
            </a:r>
            <a:r>
              <a:rPr lang="es-ES_tradnl" sz="1600" dirty="0"/>
              <a:t>Participación anual mix nacional 6,1% vs. 11,6% (2012)</a:t>
            </a: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E4392CB5-D46D-44A1-927A-EE4D1BAFEDE5}"/>
              </a:ext>
            </a:extLst>
          </p:cNvPr>
          <p:cNvSpPr txBox="1"/>
          <p:nvPr/>
        </p:nvSpPr>
        <p:spPr>
          <a:xfrm>
            <a:off x="8984904" y="1378398"/>
            <a:ext cx="28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Actualizado: jun '25</a:t>
            </a:r>
          </a:p>
          <a:p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(REE cierre jun '25)</a:t>
            </a:r>
            <a:endParaRPr lang="es-ES" sz="1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EF9B78D-C0DE-6D73-6518-6E0223F0D744}"/>
              </a:ext>
            </a:extLst>
          </p:cNvPr>
          <p:cNvSpPr txBox="1"/>
          <p:nvPr/>
        </p:nvSpPr>
        <p:spPr>
          <a:xfrm>
            <a:off x="8745945" y="5995010"/>
            <a:ext cx="1430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(*) 2025 año móvil</a:t>
            </a:r>
          </a:p>
        </p:txBody>
      </p:sp>
      <p:sp>
        <p:nvSpPr>
          <p:cNvPr id="4" name="Date Placeholder 8">
            <a:extLst>
              <a:ext uri="{FF2B5EF4-FFF2-40B4-BE49-F238E27FC236}">
                <a16:creationId xmlns:a16="http://schemas.microsoft.com/office/drawing/2014/main" id="{0FFE75CC-0DB7-1B57-DDF6-09AD4F9A496E}"/>
              </a:ext>
            </a:extLst>
          </p:cNvPr>
          <p:cNvSpPr txBox="1">
            <a:spLocks/>
          </p:cNvSpPr>
          <p:nvPr/>
        </p:nvSpPr>
        <p:spPr>
          <a:xfrm>
            <a:off x="9168400" y="6539805"/>
            <a:ext cx="1933575" cy="2270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30 junio 2025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A87FBDA-9355-AE8E-A693-D66BA7C77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44" y="1360660"/>
            <a:ext cx="8213662" cy="502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6766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F246F3E-153C-4C9B-85CE-B2F2FA107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5" y="164575"/>
            <a:ext cx="9956800" cy="818375"/>
          </a:xfrm>
        </p:spPr>
        <p:txBody>
          <a:bodyPr/>
          <a:lstStyle/>
          <a:p>
            <a:r>
              <a:rPr lang="es-ES" sz="2400" b="1" dirty="0">
                <a:solidFill>
                  <a:schemeClr val="bg2">
                    <a:lumMod val="75000"/>
                  </a:schemeClr>
                </a:solidFill>
              </a:rPr>
              <a:t>Informe de evolución de la cogeneración</a:t>
            </a:r>
            <a:br>
              <a:rPr lang="es-ES" sz="24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  <a:t>Evolución producción nacional Cogeneración REE (II)   </a:t>
            </a:r>
            <a:b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</a:br>
            <a:b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</a:br>
            <a:endParaRPr lang="es-ES" dirty="0">
              <a:solidFill>
                <a:schemeClr val="bg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E7866C63-992E-4613-97B9-11FADF7C1311}"/>
              </a:ext>
            </a:extLst>
          </p:cNvPr>
          <p:cNvSpPr txBox="1"/>
          <p:nvPr/>
        </p:nvSpPr>
        <p:spPr>
          <a:xfrm>
            <a:off x="8477110" y="2169681"/>
            <a:ext cx="3612943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tabLst>
                <a:tab pos="1079500" algn="l"/>
              </a:tabLst>
            </a:pPr>
            <a:r>
              <a:rPr lang="es-ES_tradnl" sz="1800" dirty="0"/>
              <a:t>Mensual jun '25 vs. jun ‘24</a:t>
            </a:r>
          </a:p>
          <a:p>
            <a:pPr>
              <a:buClr>
                <a:schemeClr val="tx1"/>
              </a:buClr>
              <a:tabLst>
                <a:tab pos="1079500" algn="l"/>
              </a:tabLst>
            </a:pPr>
            <a:endParaRPr lang="es-ES_tradnl" sz="1100" b="1" dirty="0">
              <a:solidFill>
                <a:srgbClr val="00AA50"/>
              </a:solidFill>
            </a:endParaRPr>
          </a:p>
          <a:p>
            <a:pPr marL="1079500" indent="-1079500" defTabSz="1079500">
              <a:buClr>
                <a:schemeClr val="tx1"/>
              </a:buClr>
            </a:pPr>
            <a:r>
              <a:rPr lang="es-ES_tradnl" sz="1800" dirty="0">
                <a:solidFill>
                  <a:srgbClr val="FF0000"/>
                </a:solidFill>
              </a:rPr>
              <a:t>-7,0%</a:t>
            </a:r>
            <a:r>
              <a:rPr lang="es-ES_tradnl" sz="1800" dirty="0">
                <a:solidFill>
                  <a:srgbClr val="00AA50"/>
                </a:solidFill>
              </a:rPr>
              <a:t>	</a:t>
            </a:r>
            <a:r>
              <a:rPr lang="es-ES_tradnl" sz="1600" dirty="0">
                <a:solidFill>
                  <a:schemeClr val="tx1"/>
                </a:solidFill>
              </a:rPr>
              <a:t>Energía</a:t>
            </a:r>
          </a:p>
          <a:p>
            <a:pPr marL="1079500" indent="-1079500" defTabSz="1079500">
              <a:buClr>
                <a:schemeClr val="tx1"/>
              </a:buClr>
            </a:pPr>
            <a:r>
              <a:rPr lang="es-ES_tradnl" sz="1600" dirty="0">
                <a:solidFill>
                  <a:schemeClr val="tx1"/>
                </a:solidFill>
              </a:rPr>
              <a:t>	1,37</a:t>
            </a:r>
            <a:r>
              <a:rPr lang="es-ES_tradnl" sz="1600" dirty="0"/>
              <a:t> vs. 1,48 TWh</a:t>
            </a:r>
          </a:p>
          <a:p>
            <a:pPr marL="1079500" indent="-1079500" defTabSz="1079500">
              <a:buClr>
                <a:schemeClr val="tx1"/>
              </a:buClr>
            </a:pPr>
            <a:r>
              <a:rPr lang="es-ES_tradnl" sz="1600" dirty="0"/>
              <a:t>	=&gt; </a:t>
            </a:r>
            <a:r>
              <a:rPr lang="es-ES_tradnl" sz="1600" dirty="0">
                <a:solidFill>
                  <a:srgbClr val="FF0000"/>
                </a:solidFill>
              </a:rPr>
              <a:t>-0,1 TWh</a:t>
            </a:r>
          </a:p>
          <a:p>
            <a:pPr marL="1079500" indent="-1079500" defTabSz="1079500">
              <a:buClr>
                <a:schemeClr val="tx1"/>
              </a:buClr>
            </a:pPr>
            <a:r>
              <a:rPr lang="es-ES_tradnl" sz="1800" dirty="0">
                <a:solidFill>
                  <a:srgbClr val="FF0000"/>
                </a:solidFill>
              </a:rPr>
              <a:t>-1,0 pts</a:t>
            </a:r>
            <a:r>
              <a:rPr lang="es-ES_tradnl" sz="1800" dirty="0">
                <a:solidFill>
                  <a:srgbClr val="00AA50"/>
                </a:solidFill>
              </a:rPr>
              <a:t>	</a:t>
            </a:r>
            <a:r>
              <a:rPr lang="es-ES_tradnl" sz="1600" dirty="0"/>
              <a:t>Participación en mix 6,0% vs. 7,0%</a:t>
            </a: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E628E4BC-1E73-473B-B02D-CC3ED5EDC75C}"/>
              </a:ext>
            </a:extLst>
          </p:cNvPr>
          <p:cNvSpPr txBox="1"/>
          <p:nvPr/>
        </p:nvSpPr>
        <p:spPr>
          <a:xfrm>
            <a:off x="8477111" y="4387463"/>
            <a:ext cx="36129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tabLst>
                <a:tab pos="1079500" algn="l"/>
              </a:tabLst>
            </a:pPr>
            <a:r>
              <a:rPr lang="es-ES_tradnl" sz="1800" dirty="0"/>
              <a:t>Anual ‘25 año móvil vs. ‘24</a:t>
            </a:r>
          </a:p>
          <a:p>
            <a:pPr marL="1079500" indent="-1079500" defTabSz="1079500">
              <a:buClr>
                <a:schemeClr val="tx1"/>
              </a:buClr>
            </a:pPr>
            <a:endParaRPr lang="es-ES_tradnl" sz="1200" dirty="0">
              <a:solidFill>
                <a:srgbClr val="FF0000"/>
              </a:solidFill>
            </a:endParaRPr>
          </a:p>
          <a:p>
            <a:pPr marL="1079500" indent="-1079500" defTabSz="1079500">
              <a:buClr>
                <a:schemeClr val="tx1"/>
              </a:buClr>
            </a:pPr>
            <a:r>
              <a:rPr lang="es-ES_tradnl" sz="1800" dirty="0">
                <a:solidFill>
                  <a:srgbClr val="FF0000"/>
                </a:solidFill>
              </a:rPr>
              <a:t>-2,0%	</a:t>
            </a:r>
            <a:r>
              <a:rPr lang="es-ES_tradnl" sz="1600" dirty="0">
                <a:solidFill>
                  <a:schemeClr val="tx1"/>
                </a:solidFill>
              </a:rPr>
              <a:t>Energía </a:t>
            </a:r>
          </a:p>
          <a:p>
            <a:pPr marL="1079500" indent="-1079500" defTabSz="1079500">
              <a:buClr>
                <a:schemeClr val="tx1"/>
              </a:buClr>
            </a:pPr>
            <a:r>
              <a:rPr lang="es-ES_tradnl" sz="1600" dirty="0">
                <a:solidFill>
                  <a:schemeClr val="tx1"/>
                </a:solidFill>
              </a:rPr>
              <a:t>	16,24</a:t>
            </a:r>
            <a:r>
              <a:rPr lang="es-ES_tradnl" sz="1600" dirty="0"/>
              <a:t> vs. 16,57 TWh </a:t>
            </a:r>
            <a:endParaRPr lang="es-ES_tradnl" sz="1800" dirty="0"/>
          </a:p>
          <a:p>
            <a:pPr marL="1079500" indent="-1079500" defTabSz="1079500">
              <a:buClr>
                <a:schemeClr val="tx1"/>
              </a:buClr>
            </a:pPr>
            <a:r>
              <a:rPr lang="es-ES_tradnl" sz="1800" dirty="0">
                <a:solidFill>
                  <a:srgbClr val="FF0000"/>
                </a:solidFill>
              </a:rPr>
              <a:t>-0,2 </a:t>
            </a:r>
            <a:r>
              <a:rPr lang="es-ES_tradnl" sz="1800" dirty="0" err="1">
                <a:solidFill>
                  <a:srgbClr val="FF0000"/>
                </a:solidFill>
              </a:rPr>
              <a:t>pts</a:t>
            </a:r>
            <a:r>
              <a:rPr lang="es-ES_tradnl" sz="1600" dirty="0">
                <a:solidFill>
                  <a:srgbClr val="FF0000"/>
                </a:solidFill>
              </a:rPr>
              <a:t>	</a:t>
            </a:r>
            <a:r>
              <a:rPr lang="es-ES_tradnl" sz="1600" dirty="0"/>
              <a:t>Participación en mix 6,1 vs. 6,2%</a:t>
            </a:r>
            <a:endParaRPr lang="es-ES" sz="1600" dirty="0"/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732E4E57-2922-C6BF-C977-099107A5C91A}"/>
              </a:ext>
            </a:extLst>
          </p:cNvPr>
          <p:cNvSpPr txBox="1">
            <a:spLocks/>
          </p:cNvSpPr>
          <p:nvPr/>
        </p:nvSpPr>
        <p:spPr>
          <a:xfrm>
            <a:off x="9168400" y="6539805"/>
            <a:ext cx="1933575" cy="2270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30 junio 2025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0203121-6774-A3CE-0CEB-73948543AFB8}"/>
              </a:ext>
            </a:extLst>
          </p:cNvPr>
          <p:cNvSpPr txBox="1"/>
          <p:nvPr/>
        </p:nvSpPr>
        <p:spPr>
          <a:xfrm>
            <a:off x="8984904" y="1378398"/>
            <a:ext cx="287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Actualizado: jun '25</a:t>
            </a:r>
          </a:p>
          <a:p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(REE cierre jun '25)</a:t>
            </a:r>
            <a:endParaRPr lang="es-ES" sz="1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D6AAEEC-3293-7481-126C-C0B8EEF20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50" y="1239915"/>
            <a:ext cx="7988240" cy="509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9857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A1EF7A5-F215-8B84-85CB-CAF8D8D78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71" y="1239915"/>
            <a:ext cx="12016257" cy="5107865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FF246F3E-153C-4C9B-85CE-B2F2FA107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5" y="191110"/>
            <a:ext cx="9956800" cy="856780"/>
          </a:xfrm>
        </p:spPr>
        <p:txBody>
          <a:bodyPr/>
          <a:lstStyle/>
          <a:p>
            <a:r>
              <a:rPr lang="es-ES" sz="2400" b="1" dirty="0">
                <a:solidFill>
                  <a:schemeClr val="bg2">
                    <a:lumMod val="75000"/>
                  </a:schemeClr>
                </a:solidFill>
              </a:rPr>
              <a:t>Informe de evolución de la cogeneración</a:t>
            </a:r>
            <a:br>
              <a:rPr lang="es-ES" sz="24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  <a:t>Evolución liquidación cogeneración CNMC </a:t>
            </a:r>
            <a:b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</a:br>
            <a:b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</a:br>
            <a:b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</a:br>
            <a:endParaRPr lang="es-ES" dirty="0">
              <a:solidFill>
                <a:schemeClr val="bg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6D9481-F9CA-46AC-97CC-2BECBA978B54}"/>
              </a:ext>
            </a:extLst>
          </p:cNvPr>
          <p:cNvSpPr txBox="1"/>
          <p:nvPr/>
        </p:nvSpPr>
        <p:spPr>
          <a:xfrm>
            <a:off x="6019190" y="3980939"/>
            <a:ext cx="602385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2663" indent="-982663">
              <a:buClr>
                <a:schemeClr val="tx1"/>
              </a:buClr>
              <a:tabLst>
                <a:tab pos="1079500" algn="l"/>
              </a:tabLst>
            </a:pPr>
            <a:r>
              <a:rPr lang="es-ES_tradnl" sz="1600" dirty="0"/>
              <a:t>Comparación 2025 vs. 2024 (mes a mes)</a:t>
            </a:r>
            <a:endParaRPr lang="es-ES_tradnl" sz="1600" dirty="0">
              <a:solidFill>
                <a:srgbClr val="FF0000"/>
              </a:solidFill>
            </a:endParaRPr>
          </a:p>
          <a:p>
            <a:pPr marL="1165225" indent="-1165225">
              <a:buClr>
                <a:schemeClr val="tx1"/>
              </a:buClr>
            </a:pPr>
            <a:r>
              <a:rPr lang="es-ES_tradnl" sz="1800" dirty="0">
                <a:solidFill>
                  <a:srgbClr val="00B050"/>
                </a:solidFill>
              </a:rPr>
              <a:t>+32,4%</a:t>
            </a:r>
            <a:r>
              <a:rPr lang="es-ES_tradnl" sz="1800" dirty="0">
                <a:solidFill>
                  <a:srgbClr val="FF0000"/>
                </a:solidFill>
              </a:rPr>
              <a:t>	</a:t>
            </a:r>
            <a:r>
              <a:rPr lang="es-ES_tradnl" sz="1400" dirty="0"/>
              <a:t>Energía vendida mensual (</a:t>
            </a:r>
            <a:r>
              <a:rPr lang="es-ES_tradnl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0,88 </a:t>
            </a:r>
            <a:r>
              <a:rPr lang="es-ES_tradnl" sz="1400" dirty="0"/>
              <a:t>TWh vs.0,67 TWh)</a:t>
            </a:r>
          </a:p>
          <a:p>
            <a:pPr marL="1165225" indent="-1165225">
              <a:buClr>
                <a:schemeClr val="tx1"/>
              </a:buClr>
            </a:pPr>
            <a:r>
              <a:rPr lang="es-ES_tradnl" sz="1800" dirty="0">
                <a:solidFill>
                  <a:srgbClr val="00B050"/>
                </a:solidFill>
              </a:rPr>
              <a:t>+2,0%</a:t>
            </a:r>
            <a:r>
              <a:rPr lang="es-ES_tradnl" sz="1800" dirty="0">
                <a:solidFill>
                  <a:srgbClr val="FF0000"/>
                </a:solidFill>
              </a:rPr>
              <a:t>	</a:t>
            </a:r>
            <a:r>
              <a:rPr lang="es-ES_tradnl" sz="1400" dirty="0"/>
              <a:t>Energía vendida anual (</a:t>
            </a:r>
            <a:r>
              <a:rPr lang="es-ES_tradnl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12,81 </a:t>
            </a:r>
            <a:r>
              <a:rPr lang="es-ES_tradnl" sz="1400" dirty="0"/>
              <a:t>TWh vs. 12,55 TWh)</a:t>
            </a:r>
          </a:p>
          <a:p>
            <a:pPr marL="1165225" indent="-1165225">
              <a:buClr>
                <a:schemeClr val="tx1"/>
              </a:buClr>
            </a:pPr>
            <a:r>
              <a:rPr lang="es-ES_tradnl" sz="1600" dirty="0"/>
              <a:t>Comparación 2025 vs. 2024 (año móvil)</a:t>
            </a:r>
            <a:endParaRPr lang="es-ES_tradnl" sz="1600" dirty="0">
              <a:solidFill>
                <a:srgbClr val="FF0000"/>
              </a:solidFill>
            </a:endParaRPr>
          </a:p>
          <a:p>
            <a:pPr marL="1165225" indent="-1165225">
              <a:buClr>
                <a:schemeClr val="tx1"/>
              </a:buClr>
            </a:pPr>
            <a:r>
              <a:rPr lang="es-ES_tradnl" sz="1800" dirty="0">
                <a:solidFill>
                  <a:srgbClr val="00B050"/>
                </a:solidFill>
              </a:rPr>
              <a:t>+7,6%</a:t>
            </a:r>
            <a:r>
              <a:rPr lang="es-ES_tradnl" sz="1800" dirty="0">
                <a:solidFill>
                  <a:srgbClr val="FF0000"/>
                </a:solidFill>
              </a:rPr>
              <a:t>	</a:t>
            </a:r>
            <a:r>
              <a:rPr lang="es-ES_tradnl" sz="1400" dirty="0"/>
              <a:t>Retribución Ri anual (</a:t>
            </a:r>
            <a:r>
              <a:rPr lang="es-ES_tradnl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2,07 </a:t>
            </a:r>
            <a:r>
              <a:rPr lang="es-ES_tradnl" sz="1400" dirty="0"/>
              <a:t>M€ vs. 1,75 M€)</a:t>
            </a:r>
          </a:p>
          <a:p>
            <a:pPr marL="1165225" indent="-1165225">
              <a:buClr>
                <a:schemeClr val="tx1"/>
              </a:buClr>
            </a:pPr>
            <a:r>
              <a:rPr lang="es-ES_tradnl" sz="1800" dirty="0">
                <a:solidFill>
                  <a:srgbClr val="00B050"/>
                </a:solidFill>
              </a:rPr>
              <a:t>+28,5%</a:t>
            </a:r>
            <a:r>
              <a:rPr lang="es-ES_tradnl" sz="1800" dirty="0">
                <a:solidFill>
                  <a:srgbClr val="FF0000"/>
                </a:solidFill>
              </a:rPr>
              <a:t>	</a:t>
            </a:r>
            <a:r>
              <a:rPr lang="es-ES_tradnl" sz="1400" dirty="0"/>
              <a:t>Retribución Ro anual (</a:t>
            </a:r>
            <a:r>
              <a:rPr lang="es-ES_tradnl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847,4 </a:t>
            </a:r>
            <a:r>
              <a:rPr lang="es-ES_tradnl" sz="1400" dirty="0"/>
              <a:t>M€ vs. 726,9 M€)</a:t>
            </a:r>
          </a:p>
          <a:p>
            <a:pPr marL="1165225" indent="-1165225">
              <a:buClr>
                <a:schemeClr val="tx1"/>
              </a:buClr>
            </a:pPr>
            <a:r>
              <a:rPr lang="es-ES_tradnl" sz="1800" dirty="0">
                <a:solidFill>
                  <a:srgbClr val="00B050"/>
                </a:solidFill>
              </a:rPr>
              <a:t>+28,5%</a:t>
            </a:r>
            <a:r>
              <a:rPr lang="es-ES_tradnl" sz="1800" dirty="0">
                <a:solidFill>
                  <a:srgbClr val="FF0000"/>
                </a:solidFill>
              </a:rPr>
              <a:t>	</a:t>
            </a:r>
            <a:r>
              <a:rPr lang="es-ES_tradnl" sz="1400" dirty="0"/>
              <a:t>Retribución Total anual (</a:t>
            </a:r>
            <a:r>
              <a:rPr lang="es-ES_tradnl" sz="1400" dirty="0">
                <a:solidFill>
                  <a:schemeClr val="accent2"/>
                </a:solidFill>
              </a:rPr>
              <a:t>849,47</a:t>
            </a:r>
            <a:r>
              <a:rPr lang="es-ES_tradnl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s-ES_tradnl" sz="1400" dirty="0">
                <a:solidFill>
                  <a:schemeClr val="tx1"/>
                </a:solidFill>
              </a:rPr>
              <a:t>M</a:t>
            </a:r>
            <a:r>
              <a:rPr lang="es-ES_tradnl" sz="1400" dirty="0"/>
              <a:t>€ vs. 728,65 M€)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9437235" y="907291"/>
            <a:ext cx="23407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Datos de liquidación 4/25  </a:t>
            </a:r>
          </a:p>
        </p:txBody>
      </p:sp>
      <p:sp>
        <p:nvSpPr>
          <p:cNvPr id="4" name="Date Placeholder 8">
            <a:extLst>
              <a:ext uri="{FF2B5EF4-FFF2-40B4-BE49-F238E27FC236}">
                <a16:creationId xmlns:a16="http://schemas.microsoft.com/office/drawing/2014/main" id="{EA96EB95-1EE5-EA84-3DA5-5243C01ECE5B}"/>
              </a:ext>
            </a:extLst>
          </p:cNvPr>
          <p:cNvSpPr txBox="1">
            <a:spLocks/>
          </p:cNvSpPr>
          <p:nvPr/>
        </p:nvSpPr>
        <p:spPr>
          <a:xfrm>
            <a:off x="9168400" y="6539805"/>
            <a:ext cx="1933575" cy="2270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30 junio 2025</a:t>
            </a:r>
          </a:p>
        </p:txBody>
      </p:sp>
    </p:spTree>
    <p:extLst>
      <p:ext uri="{BB962C8B-B14F-4D97-AF65-F5344CB8AC3E}">
        <p14:creationId xmlns:p14="http://schemas.microsoft.com/office/powerpoint/2010/main" val="283825657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F246F3E-153C-4C9B-85CE-B2F2FA107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5" y="164575"/>
            <a:ext cx="9956800" cy="818375"/>
          </a:xfrm>
        </p:spPr>
        <p:txBody>
          <a:bodyPr/>
          <a:lstStyle/>
          <a:p>
            <a:r>
              <a:rPr lang="es-ES" sz="2400" b="1" dirty="0">
                <a:solidFill>
                  <a:schemeClr val="bg2">
                    <a:lumMod val="75000"/>
                  </a:schemeClr>
                </a:solidFill>
              </a:rPr>
              <a:t>Informe de evolución de la cogeneración</a:t>
            </a:r>
            <a:br>
              <a:rPr lang="es-ES" sz="24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  <a:t>Evolución liquidación Cogeneración CNMC (II)</a:t>
            </a:r>
            <a:b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</a:br>
            <a:endParaRPr lang="es-ES" dirty="0">
              <a:solidFill>
                <a:schemeClr val="bg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32F2D379-9653-41EF-B129-E0EC4144CACE}"/>
              </a:ext>
            </a:extLst>
          </p:cNvPr>
          <p:cNvSpPr txBox="1"/>
          <p:nvPr/>
        </p:nvSpPr>
        <p:spPr>
          <a:xfrm>
            <a:off x="9110909" y="2316980"/>
            <a:ext cx="30146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2663" indent="-982663">
              <a:buClr>
                <a:schemeClr val="tx1"/>
              </a:buClr>
              <a:tabLst>
                <a:tab pos="1079500" algn="l"/>
              </a:tabLst>
            </a:pPr>
            <a:r>
              <a:rPr lang="es-ES_tradnl" sz="1600" dirty="0"/>
              <a:t>2025</a:t>
            </a:r>
            <a:r>
              <a:rPr lang="es-ES_tradnl" sz="1600" baseline="30000" dirty="0"/>
              <a:t> (*)</a:t>
            </a:r>
            <a:r>
              <a:rPr lang="es-ES_tradnl" sz="1600" dirty="0"/>
              <a:t> vs. 2013</a:t>
            </a:r>
          </a:p>
          <a:p>
            <a:pPr marL="982663" indent="-982663">
              <a:buClr>
                <a:schemeClr val="tx1"/>
              </a:buClr>
              <a:tabLst>
                <a:tab pos="1079500" algn="l"/>
              </a:tabLst>
            </a:pPr>
            <a:endParaRPr lang="es-ES_tradnl" sz="1600" dirty="0"/>
          </a:p>
          <a:p>
            <a:pPr marL="982663" indent="-982663">
              <a:buClr>
                <a:schemeClr val="tx1"/>
              </a:buClr>
            </a:pPr>
            <a:r>
              <a:rPr lang="es-ES_tradnl" sz="1800" dirty="0">
                <a:solidFill>
                  <a:srgbClr val="FF0000"/>
                </a:solidFill>
              </a:rPr>
              <a:t>-35,3%</a:t>
            </a:r>
            <a:r>
              <a:rPr lang="es-ES_tradnl" sz="1400" dirty="0">
                <a:solidFill>
                  <a:srgbClr val="FF0000"/>
                </a:solidFill>
              </a:rPr>
              <a:t>	</a:t>
            </a:r>
            <a:r>
              <a:rPr lang="es-ES_tradnl" sz="1400" dirty="0"/>
              <a:t>Energía vendida (</a:t>
            </a:r>
            <a:r>
              <a:rPr lang="es-ES_tradnl" sz="1400" dirty="0">
                <a:solidFill>
                  <a:schemeClr val="tx1"/>
                </a:solidFill>
              </a:rPr>
              <a:t>16,24 </a:t>
            </a:r>
            <a:r>
              <a:rPr lang="es-ES_tradnl" sz="1400" dirty="0"/>
              <a:t>TWh vs. 25,12 TWh)</a:t>
            </a:r>
          </a:p>
          <a:p>
            <a:pPr marL="982663" indent="-982663">
              <a:buClr>
                <a:schemeClr val="tx1"/>
              </a:buClr>
            </a:pPr>
            <a:r>
              <a:rPr lang="es-ES_tradnl" sz="1800" dirty="0">
                <a:solidFill>
                  <a:srgbClr val="FF0000"/>
                </a:solidFill>
              </a:rPr>
              <a:t>-39,8%</a:t>
            </a:r>
            <a:r>
              <a:rPr lang="es-ES_tradnl" sz="1400" dirty="0">
                <a:solidFill>
                  <a:srgbClr val="FF0000"/>
                </a:solidFill>
              </a:rPr>
              <a:t>	</a:t>
            </a:r>
            <a:r>
              <a:rPr lang="es-ES_tradnl" sz="1400" dirty="0"/>
              <a:t>Potencia primada (</a:t>
            </a:r>
            <a:r>
              <a:rPr lang="es-ES_tradnl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3,29</a:t>
            </a:r>
            <a:r>
              <a:rPr lang="es-ES_tradnl" sz="1400" dirty="0">
                <a:solidFill>
                  <a:srgbClr val="00B050"/>
                </a:solidFill>
              </a:rPr>
              <a:t> </a:t>
            </a:r>
            <a:r>
              <a:rPr lang="es-ES_tradnl" sz="1400" dirty="0"/>
              <a:t>GW vs. 5,46 GW)</a:t>
            </a:r>
          </a:p>
          <a:p>
            <a:pPr marL="982663" indent="-982663">
              <a:buClr>
                <a:schemeClr val="tx1"/>
              </a:buClr>
            </a:pPr>
            <a:r>
              <a:rPr lang="es-ES_tradnl" sz="1800" dirty="0">
                <a:solidFill>
                  <a:srgbClr val="FF0000"/>
                </a:solidFill>
                <a:highlight>
                  <a:srgbClr val="FFFF00"/>
                </a:highlight>
              </a:rPr>
              <a:t>41,1%</a:t>
            </a:r>
            <a:r>
              <a:rPr lang="es-ES_tradnl" sz="1400" dirty="0"/>
              <a:t>	Potencia NO OPERATIVA (</a:t>
            </a:r>
            <a:r>
              <a:rPr lang="es-ES_tradnl" sz="1400" b="1" dirty="0">
                <a:solidFill>
                  <a:srgbClr val="00B050"/>
                </a:solidFill>
                <a:highlight>
                  <a:srgbClr val="FFFF00"/>
                </a:highlight>
              </a:rPr>
              <a:t>2.192 de 5,329</a:t>
            </a:r>
            <a:r>
              <a:rPr lang="es-ES_tradnl" sz="1400" dirty="0">
                <a:solidFill>
                  <a:srgbClr val="00B050"/>
                </a:solidFill>
                <a:highlight>
                  <a:srgbClr val="FFFF00"/>
                </a:highlight>
              </a:rPr>
              <a:t> </a:t>
            </a:r>
            <a:r>
              <a:rPr lang="es-ES_tradnl" sz="1400" dirty="0">
                <a:highlight>
                  <a:srgbClr val="FFFF00"/>
                </a:highlight>
              </a:rPr>
              <a:t>MW</a:t>
            </a:r>
            <a:r>
              <a:rPr lang="es-ES_tradnl" sz="1400" dirty="0"/>
              <a:t>)</a:t>
            </a:r>
          </a:p>
          <a:p>
            <a:pPr marL="982663" indent="-982663">
              <a:buClr>
                <a:schemeClr val="tx1"/>
              </a:buClr>
            </a:pPr>
            <a:r>
              <a:rPr lang="es-ES_tradnl" sz="1800" dirty="0">
                <a:solidFill>
                  <a:srgbClr val="FF0000"/>
                </a:solidFill>
                <a:highlight>
                  <a:srgbClr val="FFFF00"/>
                </a:highlight>
              </a:rPr>
              <a:t>59,6%</a:t>
            </a:r>
            <a:r>
              <a:rPr lang="es-ES_tradnl" sz="1400" dirty="0"/>
              <a:t>	Instalaciones NO OPERATIVAS (</a:t>
            </a:r>
            <a:r>
              <a:rPr lang="es-ES_tradnl" sz="1400" b="1" dirty="0">
                <a:solidFill>
                  <a:srgbClr val="00B050"/>
                </a:solidFill>
                <a:highlight>
                  <a:srgbClr val="FFFF00"/>
                </a:highlight>
              </a:rPr>
              <a:t>536 de 899</a:t>
            </a:r>
            <a:r>
              <a:rPr lang="es-ES_tradnl" sz="1400" dirty="0"/>
              <a:t>)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1CE9CF3E-5EA0-491A-87C5-28B5654C6986}"/>
              </a:ext>
            </a:extLst>
          </p:cNvPr>
          <p:cNvSpPr txBox="1"/>
          <p:nvPr/>
        </p:nvSpPr>
        <p:spPr>
          <a:xfrm>
            <a:off x="9035198" y="1356022"/>
            <a:ext cx="3090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>
                <a:solidFill>
                  <a:schemeClr val="accent4">
                    <a:lumMod val="75000"/>
                  </a:schemeClr>
                </a:solidFill>
              </a:rPr>
              <a:t>Actualizado: jun '25</a:t>
            </a:r>
          </a:p>
          <a:p>
            <a:r>
              <a:rPr lang="es-ES_tradnl" sz="1600" b="1" dirty="0">
                <a:solidFill>
                  <a:schemeClr val="accent4">
                    <a:lumMod val="75000"/>
                  </a:schemeClr>
                </a:solidFill>
              </a:rPr>
              <a:t>(CNMC </a:t>
            </a:r>
            <a:r>
              <a:rPr lang="es-ES_tradnl" sz="1600" b="1" dirty="0">
                <a:solidFill>
                  <a:srgbClr val="00B050"/>
                </a:solidFill>
              </a:rPr>
              <a:t>Cuadros abr '25 </a:t>
            </a:r>
            <a:r>
              <a:rPr lang="es-ES_tradnl" sz="1600" b="1" dirty="0">
                <a:solidFill>
                  <a:schemeClr val="tx1"/>
                </a:solidFill>
              </a:rPr>
              <a:t>y</a:t>
            </a:r>
            <a:r>
              <a:rPr lang="es-ES_tradnl" sz="1600" b="1" dirty="0">
                <a:solidFill>
                  <a:srgbClr val="00B050"/>
                </a:solidFill>
              </a:rPr>
              <a:t> </a:t>
            </a:r>
            <a:r>
              <a:rPr lang="es-ES_tradnl" sz="16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liquid. 4/25</a:t>
            </a:r>
            <a:r>
              <a:rPr lang="es-ES_tradnl" sz="1600" b="1" dirty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es-ES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8 CuadroTexto">
            <a:extLst>
              <a:ext uri="{FF2B5EF4-FFF2-40B4-BE49-F238E27FC236}">
                <a16:creationId xmlns:a16="http://schemas.microsoft.com/office/drawing/2014/main" id="{C2EED65B-B542-482D-9B42-8E6D0B3DE2DA}"/>
              </a:ext>
            </a:extLst>
          </p:cNvPr>
          <p:cNvSpPr txBox="1"/>
          <p:nvPr/>
        </p:nvSpPr>
        <p:spPr>
          <a:xfrm>
            <a:off x="9437235" y="907291"/>
            <a:ext cx="23407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Datos de liquidación 4/25  </a:t>
            </a:r>
          </a:p>
        </p:txBody>
      </p:sp>
      <p:sp>
        <p:nvSpPr>
          <p:cNvPr id="5" name="9 CuadroTexto">
            <a:extLst>
              <a:ext uri="{FF2B5EF4-FFF2-40B4-BE49-F238E27FC236}">
                <a16:creationId xmlns:a16="http://schemas.microsoft.com/office/drawing/2014/main" id="{B63BB754-C66C-4774-18D2-696DA1A75B77}"/>
              </a:ext>
            </a:extLst>
          </p:cNvPr>
          <p:cNvSpPr txBox="1"/>
          <p:nvPr/>
        </p:nvSpPr>
        <p:spPr>
          <a:xfrm>
            <a:off x="9104447" y="5950709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(*) Año móvil</a:t>
            </a:r>
          </a:p>
        </p:txBody>
      </p:sp>
      <p:sp>
        <p:nvSpPr>
          <p:cNvPr id="4" name="Date Placeholder 8">
            <a:extLst>
              <a:ext uri="{FF2B5EF4-FFF2-40B4-BE49-F238E27FC236}">
                <a16:creationId xmlns:a16="http://schemas.microsoft.com/office/drawing/2014/main" id="{7D829963-A2F7-74EF-9EC6-AD04F440FC78}"/>
              </a:ext>
            </a:extLst>
          </p:cNvPr>
          <p:cNvSpPr txBox="1">
            <a:spLocks/>
          </p:cNvSpPr>
          <p:nvPr/>
        </p:nvSpPr>
        <p:spPr>
          <a:xfrm>
            <a:off x="9168400" y="6539805"/>
            <a:ext cx="1933575" cy="2270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30 junio 2025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A561CA5-2FBE-7614-6853-FA8B31924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36" y="1237584"/>
            <a:ext cx="8756340" cy="50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3630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DDDDF0A-B81B-E912-2BBF-59EF108CB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25" y="1340502"/>
            <a:ext cx="8440748" cy="4962253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FF246F3E-153C-4C9B-85CE-B2F2FA107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5" y="164575"/>
            <a:ext cx="9956800" cy="818375"/>
          </a:xfrm>
        </p:spPr>
        <p:txBody>
          <a:bodyPr/>
          <a:lstStyle/>
          <a:p>
            <a:r>
              <a:rPr lang="es-ES" sz="2400" b="1" dirty="0">
                <a:solidFill>
                  <a:schemeClr val="bg2">
                    <a:lumMod val="75000"/>
                  </a:schemeClr>
                </a:solidFill>
              </a:rPr>
              <a:t>Informe de evolución de la cogeneración</a:t>
            </a:r>
            <a:br>
              <a:rPr lang="es-ES" sz="24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s-ES" b="1" dirty="0">
                <a:solidFill>
                  <a:schemeClr val="bg2">
                    <a:lumMod val="75000"/>
                  </a:schemeClr>
                </a:solidFill>
                <a:latin typeface="Verdana"/>
              </a:rPr>
              <a:t>Evolución del parque de Cogeneración</a:t>
            </a:r>
            <a:endParaRPr lang="es-ES" dirty="0">
              <a:solidFill>
                <a:schemeClr val="bg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7B7586B3-AF1F-4D44-BABC-E6ED19BF9437}"/>
              </a:ext>
            </a:extLst>
          </p:cNvPr>
          <p:cNvSpPr txBox="1"/>
          <p:nvPr/>
        </p:nvSpPr>
        <p:spPr>
          <a:xfrm>
            <a:off x="8775998" y="1361149"/>
            <a:ext cx="341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Actualizado: jun '25 </a:t>
            </a:r>
          </a:p>
          <a:p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(CNMC </a:t>
            </a:r>
            <a:r>
              <a:rPr lang="es-ES_tradnl" sz="1800" b="1" dirty="0">
                <a:solidFill>
                  <a:srgbClr val="00B050"/>
                </a:solidFill>
              </a:rPr>
              <a:t>Cuadros abr '25</a:t>
            </a:r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32F2D379-9653-41EF-B129-E0EC4144CACE}"/>
              </a:ext>
            </a:extLst>
          </p:cNvPr>
          <p:cNvSpPr txBox="1"/>
          <p:nvPr/>
        </p:nvSpPr>
        <p:spPr>
          <a:xfrm>
            <a:off x="8953796" y="2301661"/>
            <a:ext cx="317178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2663" indent="-982663">
              <a:buClr>
                <a:schemeClr val="tx1"/>
              </a:buClr>
              <a:tabLst>
                <a:tab pos="1079500" algn="l"/>
              </a:tabLst>
            </a:pPr>
            <a:r>
              <a:rPr lang="es-ES_tradnl" sz="1600" dirty="0"/>
              <a:t>2024 vs. 2025</a:t>
            </a:r>
          </a:p>
          <a:p>
            <a:pPr marL="982663" indent="-982663">
              <a:buClr>
                <a:schemeClr val="tx1"/>
              </a:buClr>
              <a:tabLst>
                <a:tab pos="1079500" algn="l"/>
              </a:tabLst>
            </a:pPr>
            <a:endParaRPr lang="es-ES_tradnl" sz="1600" dirty="0"/>
          </a:p>
          <a:p>
            <a:pPr marL="1254125" indent="-1254125">
              <a:buClr>
                <a:schemeClr val="tx1"/>
              </a:buClr>
            </a:pPr>
            <a:r>
              <a:rPr lang="es-ES_tradnl" sz="1600" dirty="0">
                <a:solidFill>
                  <a:srgbClr val="FF0000"/>
                </a:solidFill>
                <a:highlight>
                  <a:srgbClr val="FFFF00"/>
                </a:highlight>
              </a:rPr>
              <a:t>0 MW </a:t>
            </a:r>
            <a:r>
              <a:rPr lang="es-ES_tradnl" sz="1800" dirty="0"/>
              <a:t>	</a:t>
            </a:r>
            <a:r>
              <a:rPr lang="es-ES_tradnl" sz="1400" dirty="0"/>
              <a:t>Potencia dada de baja en registro en 2025</a:t>
            </a:r>
          </a:p>
          <a:p>
            <a:pPr marL="1254125" indent="-1254125">
              <a:buClr>
                <a:schemeClr val="tx1"/>
              </a:buClr>
            </a:pPr>
            <a:endParaRPr lang="es-ES_tradnl" sz="1400" dirty="0"/>
          </a:p>
          <a:p>
            <a:pPr marL="1254125" indent="-1254125">
              <a:buClr>
                <a:schemeClr val="tx1"/>
              </a:buClr>
            </a:pPr>
            <a:r>
              <a:rPr lang="es-ES_tradnl" sz="1600" dirty="0">
                <a:solidFill>
                  <a:srgbClr val="FF0000"/>
                </a:solidFill>
                <a:highlight>
                  <a:srgbClr val="FFFF00"/>
                </a:highlight>
              </a:rPr>
              <a:t>128 MW</a:t>
            </a:r>
            <a:r>
              <a:rPr lang="es-ES_tradnl" sz="1600" dirty="0"/>
              <a:t>	</a:t>
            </a:r>
            <a:r>
              <a:rPr lang="es-ES_tradnl" sz="1400" dirty="0"/>
              <a:t>Potencia adicional que no opera en continuo en 2025</a:t>
            </a:r>
          </a:p>
          <a:p>
            <a:pPr marL="1254125" indent="-1254125">
              <a:buClr>
                <a:schemeClr val="tx1"/>
              </a:buClr>
            </a:pPr>
            <a:endParaRPr lang="es-ES_tradnl" sz="1400" dirty="0"/>
          </a:p>
          <a:p>
            <a:pPr marL="1254125" indent="-1254125">
              <a:buClr>
                <a:schemeClr val="tx1"/>
              </a:buClr>
            </a:pPr>
            <a:r>
              <a:rPr lang="es-ES_tradnl" sz="1600" dirty="0">
                <a:solidFill>
                  <a:srgbClr val="FF0000"/>
                </a:solidFill>
                <a:highlight>
                  <a:srgbClr val="FFFF00"/>
                </a:highlight>
              </a:rPr>
              <a:t>2,192 MW</a:t>
            </a:r>
            <a:r>
              <a:rPr lang="es-ES_tradnl" sz="1800" dirty="0">
                <a:solidFill>
                  <a:srgbClr val="FF0000"/>
                </a:solidFill>
              </a:rPr>
              <a:t>	</a:t>
            </a:r>
            <a:r>
              <a:rPr lang="es-ES_tradnl" sz="1400" dirty="0"/>
              <a:t>Potencia que no opera en continuo (40,5%)</a:t>
            </a:r>
          </a:p>
          <a:p>
            <a:pPr marL="1254125" indent="-1254125">
              <a:buClr>
                <a:schemeClr val="tx1"/>
              </a:buClr>
            </a:pPr>
            <a:endParaRPr lang="es-ES_tradnl" sz="1400" dirty="0"/>
          </a:p>
          <a:p>
            <a:pPr marL="1254125" indent="-1254125">
              <a:buClr>
                <a:schemeClr val="tx1"/>
              </a:buClr>
            </a:pPr>
            <a:r>
              <a:rPr lang="es-ES_tradnl" sz="1600" dirty="0">
                <a:solidFill>
                  <a:srgbClr val="FF0000"/>
                </a:solidFill>
                <a:highlight>
                  <a:srgbClr val="FFFF00"/>
                </a:highlight>
              </a:rPr>
              <a:t>536</a:t>
            </a:r>
            <a:r>
              <a:rPr lang="es-ES_tradnl" sz="1600" dirty="0">
                <a:solidFill>
                  <a:srgbClr val="FF0000"/>
                </a:solidFill>
              </a:rPr>
              <a:t>	</a:t>
            </a:r>
            <a:r>
              <a:rPr lang="es-ES_tradnl" sz="1400" dirty="0"/>
              <a:t>Instalaciones que no operan en continuo (59,0%)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5B348F51-759C-92A5-191E-D83A0B9703EA}"/>
              </a:ext>
            </a:extLst>
          </p:cNvPr>
          <p:cNvSpPr/>
          <p:nvPr/>
        </p:nvSpPr>
        <p:spPr bwMode="auto">
          <a:xfrm>
            <a:off x="7170634" y="2515336"/>
            <a:ext cx="499265" cy="26883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s-E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8DCE3E91-4B7A-F8D9-9736-6BEDC0B3CD57}"/>
              </a:ext>
            </a:extLst>
          </p:cNvPr>
          <p:cNvSpPr/>
          <p:nvPr/>
        </p:nvSpPr>
        <p:spPr bwMode="auto">
          <a:xfrm>
            <a:off x="7170633" y="5210743"/>
            <a:ext cx="499265" cy="26883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s-E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4D26FE41-D085-7C3D-166D-5D7B6ED327B5}"/>
              </a:ext>
            </a:extLst>
          </p:cNvPr>
          <p:cNvSpPr/>
          <p:nvPr/>
        </p:nvSpPr>
        <p:spPr bwMode="auto">
          <a:xfrm>
            <a:off x="7670604" y="1790310"/>
            <a:ext cx="499265" cy="26883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s-E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6ED8F5A5-2845-73E6-8A96-69E56866D2BB}"/>
              </a:ext>
            </a:extLst>
          </p:cNvPr>
          <p:cNvSpPr/>
          <p:nvPr/>
        </p:nvSpPr>
        <p:spPr bwMode="auto">
          <a:xfrm>
            <a:off x="7670604" y="2508952"/>
            <a:ext cx="499265" cy="26883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s-E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6169D824-08C8-060D-320E-2238991CBEC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527508" y="2783208"/>
            <a:ext cx="1487272" cy="180707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C85948DD-B773-1CC2-09DC-DC166969CE3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588492" y="5416136"/>
            <a:ext cx="1365304" cy="20272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583B4BC0-5ACD-E7A6-BDA0-B36F5361087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086116" y="2028328"/>
            <a:ext cx="928664" cy="77876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9519C4B7-DC03-A1F2-6D3E-07967D5923C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084707" y="2807091"/>
            <a:ext cx="930073" cy="9231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Date Placeholder 8">
            <a:extLst>
              <a:ext uri="{FF2B5EF4-FFF2-40B4-BE49-F238E27FC236}">
                <a16:creationId xmlns:a16="http://schemas.microsoft.com/office/drawing/2014/main" id="{CD9A2C58-EF8B-C226-5831-7C4937975D63}"/>
              </a:ext>
            </a:extLst>
          </p:cNvPr>
          <p:cNvSpPr txBox="1">
            <a:spLocks/>
          </p:cNvSpPr>
          <p:nvPr/>
        </p:nvSpPr>
        <p:spPr>
          <a:xfrm>
            <a:off x="9168400" y="6539805"/>
            <a:ext cx="1933575" cy="2270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30 junio 2025</a:t>
            </a:r>
          </a:p>
        </p:txBody>
      </p:sp>
    </p:spTree>
    <p:extLst>
      <p:ext uri="{BB962C8B-B14F-4D97-AF65-F5344CB8AC3E}">
        <p14:creationId xmlns:p14="http://schemas.microsoft.com/office/powerpoint/2010/main" val="378196262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2DC443C-A7E7-DD06-1AAA-C496B50F5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24" y="1318257"/>
            <a:ext cx="11819005" cy="5259953"/>
          </a:xfrm>
          <a:prstGeom prst="rect">
            <a:avLst/>
          </a:prstGeom>
        </p:spPr>
      </p:pic>
      <p:sp>
        <p:nvSpPr>
          <p:cNvPr id="2" name="Título 2">
            <a:extLst>
              <a:ext uri="{FF2B5EF4-FFF2-40B4-BE49-F238E27FC236}">
                <a16:creationId xmlns:a16="http://schemas.microsoft.com/office/drawing/2014/main" id="{78CC5BC1-0E0D-04D3-61E5-DE4DE11C96FF}"/>
              </a:ext>
            </a:extLst>
          </p:cNvPr>
          <p:cNvSpPr txBox="1">
            <a:spLocks/>
          </p:cNvSpPr>
          <p:nvPr/>
        </p:nvSpPr>
        <p:spPr>
          <a:xfrm>
            <a:off x="478965" y="164575"/>
            <a:ext cx="9956800" cy="8183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2400">
                <a:solidFill>
                  <a:srgbClr val="001933"/>
                </a:solidFill>
                <a:latin typeface="Calibri" pitchFamily="34" charset="0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2400">
                <a:solidFill>
                  <a:srgbClr val="001933"/>
                </a:solidFill>
                <a:latin typeface="Calibri" pitchFamily="3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2400">
                <a:solidFill>
                  <a:srgbClr val="001933"/>
                </a:solidFill>
                <a:latin typeface="Calibri" pitchFamily="3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2400">
                <a:solidFill>
                  <a:srgbClr val="001933"/>
                </a:solidFill>
                <a:latin typeface="Calibri" pitchFamily="3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2400">
                <a:solidFill>
                  <a:srgbClr val="001933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16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16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16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16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534988" indent="-534988"/>
            <a:r>
              <a:rPr lang="es-ES" sz="24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Informe de evolución de la cogeneración</a:t>
            </a:r>
          </a:p>
          <a:p>
            <a:pPr marL="534988" indent="-534988"/>
            <a:r>
              <a:rPr lang="es-ES" b="1" kern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Autoconsumo Cogeneración</a:t>
            </a:r>
            <a:br>
              <a:rPr lang="es-ES" b="1" kern="0" dirty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br>
              <a:rPr lang="es-ES" b="1" kern="0" dirty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endParaRPr lang="es-ES" kern="0" dirty="0">
              <a:solidFill>
                <a:schemeClr val="bg2">
                  <a:lumMod val="75000"/>
                </a:schemeClr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D0D6B1FF-BB37-72AE-8070-480675C7CF14}"/>
              </a:ext>
            </a:extLst>
          </p:cNvPr>
          <p:cNvSpPr/>
          <p:nvPr/>
        </p:nvSpPr>
        <p:spPr bwMode="auto">
          <a:xfrm>
            <a:off x="4636610" y="5119370"/>
            <a:ext cx="1290706" cy="130629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s-E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52726F67-F1AD-02F3-B471-E05AB71FB0D7}"/>
              </a:ext>
            </a:extLst>
          </p:cNvPr>
          <p:cNvSpPr/>
          <p:nvPr/>
        </p:nvSpPr>
        <p:spPr bwMode="auto">
          <a:xfrm>
            <a:off x="10501651" y="3245175"/>
            <a:ext cx="1460579" cy="130629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s-E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1E2C922-8E25-1A78-50D3-FA774643F59C}"/>
              </a:ext>
            </a:extLst>
          </p:cNvPr>
          <p:cNvSpPr/>
          <p:nvPr/>
        </p:nvSpPr>
        <p:spPr bwMode="auto">
          <a:xfrm>
            <a:off x="10627790" y="5020005"/>
            <a:ext cx="1334440" cy="130629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s-E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FBCB421F-3EC1-7722-004E-2683F4BA4C33}"/>
              </a:ext>
            </a:extLst>
          </p:cNvPr>
          <p:cNvSpPr/>
          <p:nvPr/>
        </p:nvSpPr>
        <p:spPr bwMode="auto">
          <a:xfrm>
            <a:off x="4521395" y="3279435"/>
            <a:ext cx="1405921" cy="130629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s-E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F3041496-CC83-0F5C-8FC2-AE9E0F428820}"/>
              </a:ext>
            </a:extLst>
          </p:cNvPr>
          <p:cNvSpPr/>
          <p:nvPr/>
        </p:nvSpPr>
        <p:spPr bwMode="auto">
          <a:xfrm>
            <a:off x="10520818" y="1666355"/>
            <a:ext cx="1441412" cy="130629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s-E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810C0EF-41D4-F49A-31EC-04A68989517F}"/>
              </a:ext>
            </a:extLst>
          </p:cNvPr>
          <p:cNvSpPr/>
          <p:nvPr/>
        </p:nvSpPr>
        <p:spPr bwMode="auto">
          <a:xfrm>
            <a:off x="4636610" y="1673325"/>
            <a:ext cx="1290706" cy="130629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s-E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553FFEAD-B7A5-4A84-7E3D-F751C4EB6B67}"/>
              </a:ext>
            </a:extLst>
          </p:cNvPr>
          <p:cNvSpPr txBox="1"/>
          <p:nvPr/>
        </p:nvSpPr>
        <p:spPr>
          <a:xfrm>
            <a:off x="8323491" y="397995"/>
            <a:ext cx="3763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Actualizado: jun '25 </a:t>
            </a:r>
          </a:p>
          <a:p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(CNMC </a:t>
            </a:r>
            <a:r>
              <a:rPr lang="es-ES_tradnl" sz="1800" b="1" dirty="0">
                <a:solidFill>
                  <a:srgbClr val="00B050"/>
                </a:solidFill>
              </a:rPr>
              <a:t>Cuadros abr '25</a:t>
            </a:r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4538982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F533271-99FE-CF5E-79CC-91CDE7BE8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30" y="1306946"/>
            <a:ext cx="11828740" cy="4426353"/>
          </a:xfrm>
          <a:prstGeom prst="rect">
            <a:avLst/>
          </a:prstGeom>
        </p:spPr>
      </p:pic>
      <p:sp>
        <p:nvSpPr>
          <p:cNvPr id="2" name="Título 2">
            <a:extLst>
              <a:ext uri="{FF2B5EF4-FFF2-40B4-BE49-F238E27FC236}">
                <a16:creationId xmlns:a16="http://schemas.microsoft.com/office/drawing/2014/main" id="{78CC5BC1-0E0D-04D3-61E5-DE4DE11C96FF}"/>
              </a:ext>
            </a:extLst>
          </p:cNvPr>
          <p:cNvSpPr txBox="1">
            <a:spLocks/>
          </p:cNvSpPr>
          <p:nvPr/>
        </p:nvSpPr>
        <p:spPr>
          <a:xfrm>
            <a:off x="478965" y="164575"/>
            <a:ext cx="9956800" cy="8183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2400">
                <a:solidFill>
                  <a:srgbClr val="001933"/>
                </a:solidFill>
                <a:latin typeface="Calibri" pitchFamily="34" charset="0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2400">
                <a:solidFill>
                  <a:srgbClr val="001933"/>
                </a:solidFill>
                <a:latin typeface="Calibri" pitchFamily="3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2400">
                <a:solidFill>
                  <a:srgbClr val="001933"/>
                </a:solidFill>
                <a:latin typeface="Calibri" pitchFamily="3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2400">
                <a:solidFill>
                  <a:srgbClr val="001933"/>
                </a:solidFill>
                <a:latin typeface="Calibri" pitchFamily="3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2400">
                <a:solidFill>
                  <a:srgbClr val="001933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16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16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16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tabLst>
                <a:tab pos="3995738" algn="l"/>
              </a:tabLst>
              <a:defRPr sz="16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534988" indent="-534988"/>
            <a:r>
              <a:rPr lang="es-ES" sz="24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Informe de evolución de la cogeneración</a:t>
            </a:r>
          </a:p>
          <a:p>
            <a:pPr marL="534988" indent="-534988"/>
            <a:r>
              <a:rPr lang="es-ES" b="1" kern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Autoconsumo Cogeneración</a:t>
            </a:r>
            <a:br>
              <a:rPr lang="es-ES" b="1" kern="0" dirty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br>
              <a:rPr lang="es-ES" b="1" kern="0" dirty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endParaRPr lang="es-ES" kern="0" dirty="0">
              <a:solidFill>
                <a:schemeClr val="bg2">
                  <a:lumMod val="75000"/>
                </a:schemeClr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7" name="Date Placeholder 8">
            <a:extLst>
              <a:ext uri="{FF2B5EF4-FFF2-40B4-BE49-F238E27FC236}">
                <a16:creationId xmlns:a16="http://schemas.microsoft.com/office/drawing/2014/main" id="{6F100EEF-B641-8459-9543-12BA20AAC2E2}"/>
              </a:ext>
            </a:extLst>
          </p:cNvPr>
          <p:cNvSpPr txBox="1">
            <a:spLocks/>
          </p:cNvSpPr>
          <p:nvPr/>
        </p:nvSpPr>
        <p:spPr>
          <a:xfrm>
            <a:off x="296844" y="6044406"/>
            <a:ext cx="6567255" cy="22656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B345E"/>
                </a:solidFill>
                <a:latin typeface="Verdana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s-ES" dirty="0"/>
              <a:t>Nota.- Plantas no generando son las que al menos no han operado en los últimos 12 meses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613A393E-3E94-135C-9CFE-34F9E90DE199}"/>
              </a:ext>
            </a:extLst>
          </p:cNvPr>
          <p:cNvSpPr/>
          <p:nvPr/>
        </p:nvSpPr>
        <p:spPr bwMode="auto">
          <a:xfrm>
            <a:off x="10562598" y="3856192"/>
            <a:ext cx="1447772" cy="130629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s-E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71344E8-620C-7122-FC03-A6E57CD6B66D}"/>
              </a:ext>
            </a:extLst>
          </p:cNvPr>
          <p:cNvSpPr/>
          <p:nvPr/>
        </p:nvSpPr>
        <p:spPr bwMode="auto">
          <a:xfrm>
            <a:off x="4633196" y="1667107"/>
            <a:ext cx="1462804" cy="130629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s-E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435AA98C-0F6A-07F0-BF9C-B9CF24F71652}"/>
              </a:ext>
            </a:extLst>
          </p:cNvPr>
          <p:cNvSpPr/>
          <p:nvPr/>
        </p:nvSpPr>
        <p:spPr bwMode="auto">
          <a:xfrm>
            <a:off x="10547566" y="1667107"/>
            <a:ext cx="1347588" cy="130629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s-E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5085A392-9936-BB33-DC94-CB0B986F8609}"/>
              </a:ext>
            </a:extLst>
          </p:cNvPr>
          <p:cNvSpPr/>
          <p:nvPr/>
        </p:nvSpPr>
        <p:spPr bwMode="auto">
          <a:xfrm>
            <a:off x="4633195" y="3807747"/>
            <a:ext cx="1462803" cy="1383145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DB8819"/>
              </a:buClr>
              <a:buSzTx/>
              <a:buFontTx/>
              <a:buNone/>
              <a:tabLst/>
            </a:pPr>
            <a:endParaRPr kumimoji="0" lang="es-ES" sz="1000" b="0" i="0" u="none" strike="noStrike" cap="none" normalizeH="0" baseline="0">
              <a:ln>
                <a:noFill/>
              </a:ln>
              <a:solidFill>
                <a:srgbClr val="0B345E"/>
              </a:solidFill>
              <a:effectLst/>
              <a:latin typeface="Verdana" pitchFamily="34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ABF54475-49F6-2458-ED6E-0B9D1EF36A52}"/>
              </a:ext>
            </a:extLst>
          </p:cNvPr>
          <p:cNvSpPr txBox="1"/>
          <p:nvPr/>
        </p:nvSpPr>
        <p:spPr>
          <a:xfrm>
            <a:off x="8707541" y="397995"/>
            <a:ext cx="3379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Actualizado: jun '25 </a:t>
            </a:r>
          </a:p>
          <a:p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(CNMC </a:t>
            </a:r>
            <a:r>
              <a:rPr lang="es-ES_tradnl" sz="1800" b="1" dirty="0">
                <a:solidFill>
                  <a:srgbClr val="00B050"/>
                </a:solidFill>
              </a:rPr>
              <a:t>Cuadros abr '25</a:t>
            </a:r>
            <a:r>
              <a:rPr lang="es-ES_tradnl" sz="1800" b="1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3946189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SLIDEVIEWED" val="2454,33,IX. ¿Qué normas se han modificado y qué normas se van a aprobar en los próximos meses? (1/2)"/>
</p:tagLst>
</file>

<file path=ppt/theme/theme1.xml><?xml version="1.0" encoding="utf-8"?>
<a:theme xmlns:a="http://schemas.openxmlformats.org/drawingml/2006/main" name="Default Design">
  <a:themeElements>
    <a:clrScheme name="Colores COGEN">
      <a:dk1>
        <a:srgbClr val="003366"/>
      </a:dk1>
      <a:lt1>
        <a:srgbClr val="FFFFFF"/>
      </a:lt1>
      <a:dk2>
        <a:srgbClr val="000099"/>
      </a:dk2>
      <a:lt2>
        <a:srgbClr val="92D050"/>
      </a:lt2>
      <a:accent1>
        <a:srgbClr val="00B0F0"/>
      </a:accent1>
      <a:accent2>
        <a:srgbClr val="0070C0"/>
      </a:accent2>
      <a:accent3>
        <a:srgbClr val="FFFFFF"/>
      </a:accent3>
      <a:accent4>
        <a:srgbClr val="FF0000"/>
      </a:accent4>
      <a:accent5>
        <a:srgbClr val="92D050"/>
      </a:accent5>
      <a:accent6>
        <a:srgbClr val="000099"/>
      </a:accent6>
      <a:hlink>
        <a:srgbClr val="0A84FF"/>
      </a:hlink>
      <a:folHlink>
        <a:srgbClr val="993366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A1ACC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50000"/>
          </a:spcBef>
          <a:spcAft>
            <a:spcPct val="0"/>
          </a:spcAft>
          <a:buClr>
            <a:srgbClr val="DB8819"/>
          </a:buClr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B345E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A1ACC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50000"/>
          </a:spcBef>
          <a:spcAft>
            <a:spcPct val="0"/>
          </a:spcAft>
          <a:buClr>
            <a:srgbClr val="DB8819"/>
          </a:buClr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B345E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3366"/>
        </a:dk1>
        <a:lt1>
          <a:srgbClr val="FFFFFF"/>
        </a:lt1>
        <a:dk2>
          <a:srgbClr val="336699"/>
        </a:dk2>
        <a:lt2>
          <a:srgbClr val="808080"/>
        </a:lt2>
        <a:accent1>
          <a:srgbClr val="C9D3DD"/>
        </a:accent1>
        <a:accent2>
          <a:srgbClr val="7D6D83"/>
        </a:accent2>
        <a:accent3>
          <a:srgbClr val="FFFFFF"/>
        </a:accent3>
        <a:accent4>
          <a:srgbClr val="002A56"/>
        </a:accent4>
        <a:accent5>
          <a:srgbClr val="E1E6EB"/>
        </a:accent5>
        <a:accent6>
          <a:srgbClr val="716276"/>
        </a:accent6>
        <a:hlink>
          <a:srgbClr val="597F8B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lcf76f155ced4ddcb4097134ff3c332f xmlns="21b50190-a933-44aa-8d41-635bc26d4c6f">
      <Terms xmlns="http://schemas.microsoft.com/office/infopath/2007/PartnerControls"/>
    </lcf76f155ced4ddcb4097134ff3c332f>
    <TaxCatchAll xmlns="f8e350fb-375d-429d-9f21-962df2426ba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61159670E4A3D42BC1E5DCAF278C2ED" ma:contentTypeVersion="16" ma:contentTypeDescription="Crear nuevo documento." ma:contentTypeScope="" ma:versionID="b1402b79f9b13c36e384d99a5df1140a">
  <xsd:schema xmlns:xsd="http://www.w3.org/2001/XMLSchema" xmlns:xs="http://www.w3.org/2001/XMLSchema" xmlns:p="http://schemas.microsoft.com/office/2006/metadata/properties" xmlns:ns2="21b50190-a933-44aa-8d41-635bc26d4c6f" xmlns:ns3="f8e350fb-375d-429d-9f21-962df2426bae" targetNamespace="http://schemas.microsoft.com/office/2006/metadata/properties" ma:root="true" ma:fieldsID="875956a82b7a6f883856325a2433acd0" ns2:_="" ns3:_="">
    <xsd:import namespace="21b50190-a933-44aa-8d41-635bc26d4c6f"/>
    <xsd:import namespace="f8e350fb-375d-429d-9f21-962df2426b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b50190-a933-44aa-8d41-635bc26d4c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289fccff-6d41-400c-b6a5-30ec536aba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350fb-375d-429d-9f21-962df2426ba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e99ac62-7d94-495a-bae1-8fe3ffe6d449}" ma:internalName="TaxCatchAll" ma:showField="CatchAllData" ma:web="f8e350fb-375d-429d-9f21-962df2426b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89D123-36CF-4448-8C4C-0E02F0010F1B}">
  <ds:schemaRefs>
    <ds:schemaRef ds:uri="21b50190-a933-44aa-8d41-635bc26d4c6f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f8e350fb-375d-429d-9f21-962df2426bae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55902D8-F28F-4A43-A8C2-D40785C73C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b50190-a933-44aa-8d41-635bc26d4c6f"/>
    <ds:schemaRef ds:uri="f8e350fb-375d-429d-9f21-962df2426b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D0BA1F-362E-4CA9-A9BB-F438C24D4E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157119</TotalTime>
  <Words>2627</Words>
  <Application>Microsoft Office PowerPoint</Application>
  <PresentationFormat>Panorámica</PresentationFormat>
  <Paragraphs>208</Paragraphs>
  <Slides>19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Calibri</vt:lpstr>
      <vt:lpstr>DIN-Regular</vt:lpstr>
      <vt:lpstr>Times New Roman</vt:lpstr>
      <vt:lpstr>Verdana</vt:lpstr>
      <vt:lpstr>Wingdings</vt:lpstr>
      <vt:lpstr>Default Design</vt:lpstr>
      <vt:lpstr>Presentación de PowerPoint</vt:lpstr>
      <vt:lpstr>Informe de evolución de la cogeneración Resumen de indicadores  </vt:lpstr>
      <vt:lpstr>Informe de evolución de la cogeneración Evolución producción nacional cogeneración REE  </vt:lpstr>
      <vt:lpstr>Informe de evolución de la cogeneración Evolución producción nacional Cogeneración REE (II)     </vt:lpstr>
      <vt:lpstr>Informe de evolución de la cogeneración Evolución liquidación cogeneración CNMC    </vt:lpstr>
      <vt:lpstr>Informe de evolución de la cogeneración Evolución liquidación Cogeneración CNMC (II) </vt:lpstr>
      <vt:lpstr>Informe de evolución de la cogeneración Evolución del parque de Cogeneración</vt:lpstr>
      <vt:lpstr>Presentación de PowerPoint</vt:lpstr>
      <vt:lpstr>Presentación de PowerPoint</vt:lpstr>
      <vt:lpstr>Informe de evolución de la cogeneración Autoconsumo Cogeneración (II)</vt:lpstr>
      <vt:lpstr>Informe de evolución de la cogeneración Evolución de la Potencia</vt:lpstr>
      <vt:lpstr>Informe de evolución de la cogeneración Evolución de la Energía</vt:lpstr>
      <vt:lpstr>Presentación de PowerPoint</vt:lpstr>
      <vt:lpstr>Informe situación Cogeneración: Evolución mensual   </vt:lpstr>
      <vt:lpstr>Informe situación Cogeneración: Evolución diaria   </vt:lpstr>
      <vt:lpstr>Informe situación Cogeneración: Evolución diaria (II)   </vt:lpstr>
      <vt:lpstr>Informe situación Cogeneración: Evolución diaria y quincenal años 2019-2025 </vt:lpstr>
      <vt:lpstr>Presentación de PowerPoint</vt:lpstr>
      <vt:lpstr>Presentación de PowerPoint</vt:lpstr>
    </vt:vector>
  </TitlesOfParts>
  <Company>Neoris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Formato para la presentación de proyectos</dc:title>
  <dc:creator>Fernando Ortega</dc:creator>
  <dc:description>Confidencial// No reproduzca esta información sin la autorización previa de AE, S.A.</dc:description>
  <cp:lastModifiedBy>Fernando Ortega</cp:lastModifiedBy>
  <cp:revision>3889</cp:revision>
  <cp:lastPrinted>2023-11-15T10:39:10Z</cp:lastPrinted>
  <dcterms:created xsi:type="dcterms:W3CDTF">2001-01-02T14:27:54Z</dcterms:created>
  <dcterms:modified xsi:type="dcterms:W3CDTF">2025-07-15T17:13:34Z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1.1</vt:lpwstr>
  </property>
  <property fmtid="{D5CDD505-2E9C-101B-9397-08002B2CF9AE}" pid="3" name="Cliente">
    <vt:lpwstr>Caixa Laietana</vt:lpwstr>
  </property>
  <property fmtid="{D5CDD505-2E9C-101B-9397-08002B2CF9AE}" pid="4" name="Industria">
    <vt:lpwstr>Banking</vt:lpwstr>
  </property>
  <property fmtid="{D5CDD505-2E9C-101B-9397-08002B2CF9AE}" pid="5" name="Fecha presentación">
    <vt:lpwstr>2004-03-12T00:00:00Z</vt:lpwstr>
  </property>
  <property fmtid="{D5CDD505-2E9C-101B-9397-08002B2CF9AE}" pid="6" name="Contacto">
    <vt:lpwstr>Caixa Laeitana</vt:lpwstr>
  </property>
  <property fmtid="{D5CDD505-2E9C-101B-9397-08002B2CF9AE}" pid="7" name="Tecnología">
    <vt:lpwstr>SPS2003</vt:lpwstr>
  </property>
  <property fmtid="{D5CDD505-2E9C-101B-9397-08002B2CF9AE}" pid="8" name="ContentTypeId">
    <vt:lpwstr>0x010100961159670E4A3D42BC1E5DCAF278C2ED</vt:lpwstr>
  </property>
  <property fmtid="{D5CDD505-2E9C-101B-9397-08002B2CF9AE}" pid="9" name="_NewReviewCycle">
    <vt:lpwstr/>
  </property>
  <property fmtid="{D5CDD505-2E9C-101B-9397-08002B2CF9AE}" pid="10" name="MSIP_Label_624b1752-a977-4927-b9e6-e48a43684aee_Enabled">
    <vt:lpwstr>true</vt:lpwstr>
  </property>
  <property fmtid="{D5CDD505-2E9C-101B-9397-08002B2CF9AE}" pid="11" name="MSIP_Label_624b1752-a977-4927-b9e6-e48a43684aee_SetDate">
    <vt:lpwstr>2021-05-09T17:07:55Z</vt:lpwstr>
  </property>
  <property fmtid="{D5CDD505-2E9C-101B-9397-08002B2CF9AE}" pid="12" name="MSIP_Label_624b1752-a977-4927-b9e6-e48a43684aee_Method">
    <vt:lpwstr>Privileged</vt:lpwstr>
  </property>
  <property fmtid="{D5CDD505-2E9C-101B-9397-08002B2CF9AE}" pid="13" name="MSIP_Label_624b1752-a977-4927-b9e6-e48a43684aee_Name">
    <vt:lpwstr>Public</vt:lpwstr>
  </property>
  <property fmtid="{D5CDD505-2E9C-101B-9397-08002B2CF9AE}" pid="14" name="MSIP_Label_624b1752-a977-4927-b9e6-e48a43684aee_SiteId">
    <vt:lpwstr>031a09bc-a2bf-44df-888e-4e09355b7a24</vt:lpwstr>
  </property>
  <property fmtid="{D5CDD505-2E9C-101B-9397-08002B2CF9AE}" pid="15" name="MSIP_Label_624b1752-a977-4927-b9e6-e48a43684aee_ActionId">
    <vt:lpwstr>eb31ab10-ae08-4cde-91c3-0000846b3e2e</vt:lpwstr>
  </property>
  <property fmtid="{D5CDD505-2E9C-101B-9397-08002B2CF9AE}" pid="16" name="MediaServiceImageTags">
    <vt:lpwstr/>
  </property>
</Properties>
</file>